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fntdata" ContentType="application/x-fontdata"/>
  <Default Extension="xml" ContentType="application/xml"/>
  <Default Extension="gif" ContentType="image/gif"/>
  <Default Extension="mp4" ContentType="video/mp4"/>
  <Override PartName="/docProps/app.xml" ContentType="application/vnd.openxmlformats-officedocument.extended-properties+xml"/>
  <Override PartName="/docProps/core.xml" ContentType="application/vnd.openxmlformats-package.core-properties+xml"/>
  <Override PartName="/ppt/presentation.xml" ContentType="application/vnd.openxmlformats-officedocument.presentationml.presentation.main+xml"/>
  <Override PartName="/ppt/presProps.xml" ContentType="application/vnd.openxmlformats-officedocument.presentationml.presProp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Override PartName="/customXml/itemProps1.xml" ContentType="application/vnd.openxmlformats-officedocument.customXmlProperties+xml"/>
  <Override PartName="/customXml/itemProps2.xml" ContentType="application/vnd.openxmlformats-officedocument.customXmlPropertie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35"/>
    <p:sldId id="257" r:id="rId36"/>
    <p:sldId id="258" r:id="rId37"/>
    <p:sldId id="259" r:id="rId38"/>
    <p:sldId id="260" r:id="rId39"/>
    <p:sldId id="261" r:id="rId40"/>
    <p:sldId id="262" r:id="rId41"/>
    <p:sldId id="263" r:id="rId42"/>
    <p:sldId id="264" r:id="rId43"/>
    <p:sldId id="265" r:id="rId44"/>
    <p:sldId id="266" r:id="rId45"/>
    <p:sldId id="267" r:id="rId46"/>
    <p:sldId id="268" r:id="rId47"/>
    <p:sldId id="269" r:id="rId48"/>
    <p:sldId id="270" r:id="rId49"/>
    <p:sldId id="271" r:id="rId50"/>
    <p:sldId id="272" r:id="rId51"/>
    <p:sldId id="273" r:id="rId52"/>
    <p:sldId id="274" r:id="rId53"/>
    <p:sldId id="275" r:id="rId54"/>
    <p:sldId id="276" r:id="rId55"/>
    <p:sldId id="277" r:id="rId56"/>
    <p:sldId id="278" r:id="rId57"/>
    <p:sldId id="279" r:id="rId58"/>
    <p:sldId id="280" r:id="rId59"/>
    <p:sldId id="281" r:id="rId60"/>
    <p:sldId id="282" r:id="rId61"/>
    <p:sldId id="283" r:id="rId62"/>
    <p:sldId id="284" r:id="rId63"/>
    <p:sldId id="285" r:id="rId64"/>
    <p:sldId id="286" r:id="rId65"/>
    <p:sldId id="287" r:id="rId66"/>
    <p:sldId id="288" r:id="rId67"/>
    <p:sldId id="289" r:id="rId68"/>
    <p:sldId id="290" r:id="rId69"/>
    <p:sldId id="291" r:id="rId70"/>
    <p:sldId id="292" r:id="rId71"/>
    <p:sldId id="293" r:id="rId72"/>
    <p:sldId id="294" r:id="rId73"/>
    <p:sldId id="295" r:id="rId74"/>
    <p:sldId id="296" r:id="rId75"/>
    <p:sldId id="297" r:id="rId76"/>
    <p:sldId id="298" r:id="rId77"/>
    <p:sldId id="299" r:id="rId78"/>
    <p:sldId id="300" r:id="rId79"/>
    <p:sldId id="301" r:id="rId80"/>
    <p:sldId id="302" r:id="rId81"/>
    <p:sldId id="303" r:id="rId82"/>
    <p:sldId id="304" r:id="rId83"/>
    <p:sldId id="305" r:id="rId84"/>
    <p:sldId id="306" r:id="rId85"/>
    <p:sldId id="307" r:id="rId86"/>
    <p:sldId id="308" r:id="rId87"/>
    <p:sldId id="309" r:id="rId88"/>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Archivo Black" charset="1" panose="020B0A03020202020B04"/>
      <p:regular r:id="rId10"/>
    </p:embeddedFont>
    <p:embeddedFont>
      <p:font typeface="Sanchez" charset="1" panose="02000000000000000000"/>
      <p:regular r:id="rId11"/>
    </p:embeddedFont>
    <p:embeddedFont>
      <p:font typeface="Sanchez Italics" charset="1" panose="00000000000000000000"/>
      <p:regular r:id="rId12"/>
    </p:embeddedFont>
    <p:embeddedFont>
      <p:font typeface="League Spartan" charset="1" panose="00000800000000000000"/>
      <p:regular r:id="rId13"/>
    </p:embeddedFont>
    <p:embeddedFont>
      <p:font typeface="Open Sans" charset="1" panose="020B0606030504020204"/>
      <p:regular r:id="rId14"/>
    </p:embeddedFont>
    <p:embeddedFont>
      <p:font typeface="Open Sans Bold" charset="1" panose="020B0806030504020204"/>
      <p:regular r:id="rId15"/>
    </p:embeddedFont>
    <p:embeddedFont>
      <p:font typeface="Open Sans Italics" charset="1" panose="020B0606030504020204"/>
      <p:regular r:id="rId16"/>
    </p:embeddedFont>
    <p:embeddedFont>
      <p:font typeface="Open Sans Bold Italics" charset="1" panose="020B0806030504020204"/>
      <p:regular r:id="rId17"/>
    </p:embeddedFont>
    <p:embeddedFont>
      <p:font typeface="Inter" charset="1" panose="020B0502030000000004"/>
      <p:regular r:id="rId18"/>
    </p:embeddedFont>
    <p:embeddedFont>
      <p:font typeface="Inter Bold" charset="1" panose="020B0802030000000004"/>
      <p:regular r:id="rId19"/>
    </p:embeddedFont>
    <p:embeddedFont>
      <p:font typeface="Inter Italics" charset="1" panose="020B0502030000000004"/>
      <p:regular r:id="rId20"/>
    </p:embeddedFont>
    <p:embeddedFont>
      <p:font typeface="Inter Bold Italics" charset="1" panose="020B0802030000000004"/>
      <p:regular r:id="rId21"/>
    </p:embeddedFont>
    <p:embeddedFont>
      <p:font typeface="Oilvare Base" charset="1" panose="00000500000000000000"/>
      <p:regular r:id="rId22"/>
    </p:embeddedFont>
    <p:embeddedFont>
      <p:font typeface="Oilvare Base Italics" charset="1" panose="00000500000000000000"/>
      <p:regular r:id="rId23"/>
    </p:embeddedFont>
    <p:embeddedFont>
      <p:font typeface="Open Sauce SemiBold" charset="1" panose="00000700000000000000"/>
      <p:regular r:id="rId24"/>
    </p:embeddedFont>
    <p:embeddedFont>
      <p:font typeface="Open Sauce SemiBold Bold" charset="1" panose="00000A00000000000000"/>
      <p:regular r:id="rId25"/>
    </p:embeddedFont>
    <p:embeddedFont>
      <p:font typeface="Open Sauce SemiBold Italics" charset="1" panose="00000700000000000000"/>
      <p:regular r:id="rId26"/>
    </p:embeddedFont>
    <p:embeddedFont>
      <p:font typeface="Open Sauce SemiBold Bold Italics" charset="1" panose="00000A00000000000000"/>
      <p:regular r:id="rId27"/>
    </p:embeddedFont>
    <p:embeddedFont>
      <p:font typeface="Gliker SemiBold" charset="1" panose="00000700000000000000"/>
      <p:regular r:id="rId28"/>
    </p:embeddedFont>
    <p:embeddedFont>
      <p:font typeface="Gliker SemiBold Bold" charset="1" panose="00000A00000000000000"/>
      <p:regular r:id="rId29"/>
    </p:embeddedFont>
    <p:embeddedFont>
      <p:font typeface="Canva Sans" charset="1" panose="020B0503030501040103"/>
      <p:regular r:id="rId30"/>
    </p:embeddedFont>
    <p:embeddedFont>
      <p:font typeface="Canva Sans Bold" charset="1" panose="020B0803030501040103"/>
      <p:regular r:id="rId31"/>
    </p:embeddedFont>
    <p:embeddedFont>
      <p:font typeface="Canva Sans Italics" charset="1" panose="020B0503030501040103"/>
      <p:regular r:id="rId32"/>
    </p:embeddedFont>
    <p:embeddedFont>
      <p:font typeface="Canva Sans Bold Italics" charset="1" panose="020B0803030501040103"/>
      <p:regular r:id="rId33"/>
    </p:embeddedFont>
    <p:embeddedFont>
      <p:font typeface="Architype Aubette" charset="1" panose="02000506030000020004"/>
      <p:regular r:id="rId34"/>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font" Target="fonts/font26.fntdata"/><Relationship Id="rId21" Type="http://schemas.openxmlformats.org/officeDocument/2006/relationships/font" Target="fonts/font21.fntdata"/><Relationship Id="rId42" Type="http://schemas.openxmlformats.org/officeDocument/2006/relationships/slide" Target="slides/slide8.xml"/><Relationship Id="rId47" Type="http://schemas.openxmlformats.org/officeDocument/2006/relationships/slide" Target="slides/slide13.xml"/><Relationship Id="rId63" Type="http://schemas.openxmlformats.org/officeDocument/2006/relationships/slide" Target="slides/slide29.xml"/><Relationship Id="rId68" Type="http://schemas.openxmlformats.org/officeDocument/2006/relationships/slide" Target="slides/slide34.xml"/><Relationship Id="rId84" Type="http://schemas.openxmlformats.org/officeDocument/2006/relationships/slide" Target="slides/slide50.xml"/><Relationship Id="rId89" Type="http://schemas.openxmlformats.org/officeDocument/2006/relationships/customXml" Target="../customXml/item1.xml"/><Relationship Id="rId16" Type="http://schemas.openxmlformats.org/officeDocument/2006/relationships/font" Target="fonts/font16.fntdata"/><Relationship Id="rId11" Type="http://schemas.openxmlformats.org/officeDocument/2006/relationships/font" Target="fonts/font11.fntdata"/><Relationship Id="rId32" Type="http://schemas.openxmlformats.org/officeDocument/2006/relationships/font" Target="fonts/font32.fntdata"/><Relationship Id="rId37" Type="http://schemas.openxmlformats.org/officeDocument/2006/relationships/slide" Target="slides/slide3.xml"/><Relationship Id="rId53" Type="http://schemas.openxmlformats.org/officeDocument/2006/relationships/slide" Target="slides/slide19.xml"/><Relationship Id="rId58" Type="http://schemas.openxmlformats.org/officeDocument/2006/relationships/slide" Target="slides/slide24.xml"/><Relationship Id="rId74" Type="http://schemas.openxmlformats.org/officeDocument/2006/relationships/slide" Target="slides/slide40.xml"/><Relationship Id="rId79" Type="http://schemas.openxmlformats.org/officeDocument/2006/relationships/slide" Target="slides/slide45.xml"/><Relationship Id="rId5" Type="http://schemas.openxmlformats.org/officeDocument/2006/relationships/tableStyles" Target="tableStyles.xml"/><Relationship Id="rId90" Type="http://schemas.openxmlformats.org/officeDocument/2006/relationships/customXml" Target="../customXml/item2.xml"/><Relationship Id="rId14" Type="http://schemas.openxmlformats.org/officeDocument/2006/relationships/font" Target="fonts/font14.fntdata"/><Relationship Id="rId22" Type="http://schemas.openxmlformats.org/officeDocument/2006/relationships/font" Target="fonts/font22.fntdata"/><Relationship Id="rId27" Type="http://schemas.openxmlformats.org/officeDocument/2006/relationships/font" Target="fonts/font27.fntdata"/><Relationship Id="rId30" Type="http://schemas.openxmlformats.org/officeDocument/2006/relationships/font" Target="fonts/font30.fntdata"/><Relationship Id="rId35" Type="http://schemas.openxmlformats.org/officeDocument/2006/relationships/slide" Target="slides/slide1.xml"/><Relationship Id="rId43" Type="http://schemas.openxmlformats.org/officeDocument/2006/relationships/slide" Target="slides/slide9.xml"/><Relationship Id="rId48" Type="http://schemas.openxmlformats.org/officeDocument/2006/relationships/slide" Target="slides/slide14.xml"/><Relationship Id="rId56" Type="http://schemas.openxmlformats.org/officeDocument/2006/relationships/slide" Target="slides/slide22.xml"/><Relationship Id="rId64" Type="http://schemas.openxmlformats.org/officeDocument/2006/relationships/slide" Target="slides/slide30.xml"/><Relationship Id="rId69" Type="http://schemas.openxmlformats.org/officeDocument/2006/relationships/slide" Target="slides/slide35.xml"/><Relationship Id="rId77" Type="http://schemas.openxmlformats.org/officeDocument/2006/relationships/slide" Target="slides/slide43.xml"/><Relationship Id="rId51" Type="http://schemas.openxmlformats.org/officeDocument/2006/relationships/slide" Target="slides/slide17.xml"/><Relationship Id="rId72" Type="http://schemas.openxmlformats.org/officeDocument/2006/relationships/slide" Target="slides/slide38.xml"/><Relationship Id="rId8" Type="http://schemas.openxmlformats.org/officeDocument/2006/relationships/font" Target="fonts/font8.fntdata"/><Relationship Id="rId80" Type="http://schemas.openxmlformats.org/officeDocument/2006/relationships/slide" Target="slides/slide46.xml"/><Relationship Id="rId85" Type="http://schemas.openxmlformats.org/officeDocument/2006/relationships/slide" Target="slides/slide51.xml"/><Relationship Id="rId3" Type="http://schemas.openxmlformats.org/officeDocument/2006/relationships/viewProps" Target="viewProps.xml"/><Relationship Id="rId12" Type="http://schemas.openxmlformats.org/officeDocument/2006/relationships/font" Target="fonts/font12.fntdata"/><Relationship Id="rId17" Type="http://schemas.openxmlformats.org/officeDocument/2006/relationships/font" Target="fonts/font17.fntdata"/><Relationship Id="rId25" Type="http://schemas.openxmlformats.org/officeDocument/2006/relationships/font" Target="fonts/font25.fntdata"/><Relationship Id="rId33" Type="http://schemas.openxmlformats.org/officeDocument/2006/relationships/font" Target="fonts/font33.fntdata"/><Relationship Id="rId38" Type="http://schemas.openxmlformats.org/officeDocument/2006/relationships/slide" Target="slides/slide4.xml"/><Relationship Id="rId46" Type="http://schemas.openxmlformats.org/officeDocument/2006/relationships/slide" Target="slides/slide12.xml"/><Relationship Id="rId59" Type="http://schemas.openxmlformats.org/officeDocument/2006/relationships/slide" Target="slides/slide25.xml"/><Relationship Id="rId67" Type="http://schemas.openxmlformats.org/officeDocument/2006/relationships/slide" Target="slides/slide33.xml"/><Relationship Id="rId20" Type="http://schemas.openxmlformats.org/officeDocument/2006/relationships/font" Target="fonts/font20.fntdata"/><Relationship Id="rId41" Type="http://schemas.openxmlformats.org/officeDocument/2006/relationships/slide" Target="slides/slide7.xml"/><Relationship Id="rId54" Type="http://schemas.openxmlformats.org/officeDocument/2006/relationships/slide" Target="slides/slide20.xml"/><Relationship Id="rId62" Type="http://schemas.openxmlformats.org/officeDocument/2006/relationships/slide" Target="slides/slide28.xml"/><Relationship Id="rId70" Type="http://schemas.openxmlformats.org/officeDocument/2006/relationships/slide" Target="slides/slide36.xml"/><Relationship Id="rId75" Type="http://schemas.openxmlformats.org/officeDocument/2006/relationships/slide" Target="slides/slide41.xml"/><Relationship Id="rId83" Type="http://schemas.openxmlformats.org/officeDocument/2006/relationships/slide" Target="slides/slide49.xml"/><Relationship Id="rId88" Type="http://schemas.openxmlformats.org/officeDocument/2006/relationships/slide" Target="slides/slide54.xml"/><Relationship Id="rId1" Type="http://schemas.openxmlformats.org/officeDocument/2006/relationships/slideMaster" Target="slideMasters/slideMaster1.xml"/><Relationship Id="rId6" Type="http://schemas.openxmlformats.org/officeDocument/2006/relationships/font" Target="fonts/font6.fntdata"/><Relationship Id="rId15" Type="http://schemas.openxmlformats.org/officeDocument/2006/relationships/font" Target="fonts/font15.fntdata"/><Relationship Id="rId23" Type="http://schemas.openxmlformats.org/officeDocument/2006/relationships/font" Target="fonts/font23.fntdata"/><Relationship Id="rId28" Type="http://schemas.openxmlformats.org/officeDocument/2006/relationships/font" Target="fonts/font28.fntdata"/><Relationship Id="rId36" Type="http://schemas.openxmlformats.org/officeDocument/2006/relationships/slide" Target="slides/slide2.xml"/><Relationship Id="rId49" Type="http://schemas.openxmlformats.org/officeDocument/2006/relationships/slide" Target="slides/slide15.xml"/><Relationship Id="rId57" Type="http://schemas.openxmlformats.org/officeDocument/2006/relationships/slide" Target="slides/slide23.xml"/><Relationship Id="rId10" Type="http://schemas.openxmlformats.org/officeDocument/2006/relationships/font" Target="fonts/font10.fntdata"/><Relationship Id="rId31" Type="http://schemas.openxmlformats.org/officeDocument/2006/relationships/font" Target="fonts/font31.fntdata"/><Relationship Id="rId44" Type="http://schemas.openxmlformats.org/officeDocument/2006/relationships/slide" Target="slides/slide10.xml"/><Relationship Id="rId52" Type="http://schemas.openxmlformats.org/officeDocument/2006/relationships/slide" Target="slides/slide18.xml"/><Relationship Id="rId60" Type="http://schemas.openxmlformats.org/officeDocument/2006/relationships/slide" Target="slides/slide26.xml"/><Relationship Id="rId65" Type="http://schemas.openxmlformats.org/officeDocument/2006/relationships/slide" Target="slides/slide31.xml"/><Relationship Id="rId73" Type="http://schemas.openxmlformats.org/officeDocument/2006/relationships/slide" Target="slides/slide39.xml"/><Relationship Id="rId78" Type="http://schemas.openxmlformats.org/officeDocument/2006/relationships/slide" Target="slides/slide44.xml"/><Relationship Id="rId81" Type="http://schemas.openxmlformats.org/officeDocument/2006/relationships/slide" Target="slides/slide47.xml"/><Relationship Id="rId86" Type="http://schemas.openxmlformats.org/officeDocument/2006/relationships/slide" Target="slides/slide52.xml"/><Relationship Id="rId4" Type="http://schemas.openxmlformats.org/officeDocument/2006/relationships/theme" Target="theme/theme1.xml"/><Relationship Id="rId9" Type="http://schemas.openxmlformats.org/officeDocument/2006/relationships/font" Target="fonts/font9.fntdata"/><Relationship Id="rId13" Type="http://schemas.openxmlformats.org/officeDocument/2006/relationships/font" Target="fonts/font13.fntdata"/><Relationship Id="rId18" Type="http://schemas.openxmlformats.org/officeDocument/2006/relationships/font" Target="fonts/font18.fntdata"/><Relationship Id="rId39" Type="http://schemas.openxmlformats.org/officeDocument/2006/relationships/slide" Target="slides/slide5.xml"/><Relationship Id="rId34" Type="http://schemas.openxmlformats.org/officeDocument/2006/relationships/font" Target="fonts/font34.fntdata"/><Relationship Id="rId50" Type="http://schemas.openxmlformats.org/officeDocument/2006/relationships/slide" Target="slides/slide16.xml"/><Relationship Id="rId55" Type="http://schemas.openxmlformats.org/officeDocument/2006/relationships/slide" Target="slides/slide21.xml"/><Relationship Id="rId76" Type="http://schemas.openxmlformats.org/officeDocument/2006/relationships/slide" Target="slides/slide42.xml"/><Relationship Id="rId7" Type="http://schemas.openxmlformats.org/officeDocument/2006/relationships/font" Target="fonts/font7.fntdata"/><Relationship Id="rId71" Type="http://schemas.openxmlformats.org/officeDocument/2006/relationships/slide" Target="slides/slide37.xml"/><Relationship Id="rId2" Type="http://schemas.openxmlformats.org/officeDocument/2006/relationships/presProps" Target="presProps.xml"/><Relationship Id="rId29" Type="http://schemas.openxmlformats.org/officeDocument/2006/relationships/font" Target="fonts/font29.fntdata"/><Relationship Id="rId24" Type="http://schemas.openxmlformats.org/officeDocument/2006/relationships/font" Target="fonts/font24.fntdata"/><Relationship Id="rId40" Type="http://schemas.openxmlformats.org/officeDocument/2006/relationships/slide" Target="slides/slide6.xml"/><Relationship Id="rId45" Type="http://schemas.openxmlformats.org/officeDocument/2006/relationships/slide" Target="slides/slide11.xml"/><Relationship Id="rId66" Type="http://schemas.openxmlformats.org/officeDocument/2006/relationships/slide" Target="slides/slide32.xml"/><Relationship Id="rId87" Type="http://schemas.openxmlformats.org/officeDocument/2006/relationships/slide" Target="slides/slide53.xml"/><Relationship Id="rId61" Type="http://schemas.openxmlformats.org/officeDocument/2006/relationships/slide" Target="slides/slide27.xml"/><Relationship Id="rId82" Type="http://schemas.openxmlformats.org/officeDocument/2006/relationships/slide" Target="slides/slide48.xml"/><Relationship Id="rId19" Type="http://schemas.openxmlformats.org/officeDocument/2006/relationships/font" Target="fonts/font19.fntdata"/></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6.pn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0.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 Id="rId3" Target="../media/image21.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2.png" Type="http://schemas.openxmlformats.org/officeDocument/2006/relationships/image"/><Relationship Id="rId3" Target="../media/image23.jpeg" Type="http://schemas.openxmlformats.org/officeDocument/2006/relationships/image"/><Relationship Id="rId4" Target="../media/VAFkyFALgL4.mp4" Type="http://schemas.openxmlformats.org/officeDocument/2006/relationships/video"/><Relationship Id="rId5" Target="../media/VAFkyFALgL4.mp4" Type="http://schemas.microsoft.com/office/2007/relationships/media"/></Relationships>
</file>

<file path=ppt/slides/_rels/slide2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 Id="rId3" Target="../media/image25.png" Type="http://schemas.openxmlformats.org/officeDocument/2006/relationships/image"/><Relationship Id="rId4" Target="../media/image26.png" Type="http://schemas.openxmlformats.org/officeDocument/2006/relationships/image"/><Relationship Id="rId5" Target="../media/image27.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 Id="rId8" Target="../media/image30.png" Type="http://schemas.openxmlformats.org/officeDocument/2006/relationships/image"/><Relationship Id="rId9" Target="../media/image31.svg" Type="http://schemas.openxmlformats.org/officeDocument/2006/relationships/image"/></Relationships>
</file>

<file path=ppt/slides/_rels/slide2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2.jpeg" Type="http://schemas.openxmlformats.org/officeDocument/2006/relationships/image"/><Relationship Id="rId4" Target="../media/VAFk-CfQtHo.mp4" Type="http://schemas.openxmlformats.org/officeDocument/2006/relationships/video"/><Relationship Id="rId5" Target="../media/VAFk-CfQtHo.mp4" Type="http://schemas.microsoft.com/office/2007/relationships/media"/></Relationships>
</file>

<file path=ppt/slides/_rels/slide2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33.png" Type="http://schemas.openxmlformats.org/officeDocument/2006/relationships/image"/><Relationship Id="rId4" Target="../media/image34.svg" Type="http://schemas.openxmlformats.org/officeDocument/2006/relationships/image"/><Relationship Id="rId5" Target="../media/image35.png" Type="http://schemas.openxmlformats.org/officeDocument/2006/relationships/image"/><Relationship Id="rId6" Target="../media/image36.svg" Type="http://schemas.openxmlformats.org/officeDocument/2006/relationships/image"/></Relationships>
</file>

<file path=ppt/slides/_rels/slide2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38.png" Type="http://schemas.openxmlformats.org/officeDocument/2006/relationships/image"/><Relationship Id="rId4" Target="../media/image39.svg" Type="http://schemas.openxmlformats.org/officeDocument/2006/relationships/image"/><Relationship Id="rId5" Target="../media/image40.gif" Type="http://schemas.openxmlformats.org/officeDocument/2006/relationships/image"/></Relationships>
</file>

<file path=ppt/slides/_rels/slide2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 Id="rId3" Target="../media/image41.jpeg" Type="http://schemas.openxmlformats.org/officeDocument/2006/relationships/image"/><Relationship Id="rId4" Target="../media/image42.jpeg" Type="http://schemas.openxmlformats.org/officeDocument/2006/relationships/image"/></Relationships>
</file>

<file path=ppt/slides/_rels/slide28.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media/image48.png" Type="http://schemas.openxmlformats.org/officeDocument/2006/relationships/image"/><Relationship Id="rId8" Target="../media/image49.svg" Type="http://schemas.openxmlformats.org/officeDocument/2006/relationships/image"/><Relationship Id="rId9" Target="../media/image50.png" Type="http://schemas.openxmlformats.org/officeDocument/2006/relationships/image"/></Relationships>
</file>

<file path=ppt/slides/_rels/slide2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https://dgtlinfra.com/cloud-internet-of-things-iot/" TargetMode="External" Type="http://schemas.openxmlformats.org/officeDocument/2006/relationships/hyperlink"/></Relationships>
</file>

<file path=ppt/slides/_rels/slide3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43.jpeg" Type="http://schemas.openxmlformats.org/officeDocument/2006/relationships/image"/><Relationship Id="rId3" Target="../media/image44.png" Type="http://schemas.openxmlformats.org/officeDocument/2006/relationships/image"/><Relationship Id="rId4" Target="../media/image45.svg" Type="http://schemas.openxmlformats.org/officeDocument/2006/relationships/image"/><Relationship Id="rId5" Target="../media/image46.png" Type="http://schemas.openxmlformats.org/officeDocument/2006/relationships/image"/><Relationship Id="rId6" Target="../media/image47.svg" Type="http://schemas.openxmlformats.org/officeDocument/2006/relationships/image"/><Relationship Id="rId7" Target="https://dgtlinfra.com/data-lake-cloud-aws-azure/" TargetMode="External" Type="http://schemas.openxmlformats.org/officeDocument/2006/relationships/hyperlink"/></Relationships>
</file>

<file path=ppt/slides/_rels/slide3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37.jpeg" Type="http://schemas.openxmlformats.org/officeDocument/2006/relationships/image"/><Relationship Id="rId3" Target="../media/image52.png" Type="http://schemas.openxmlformats.org/officeDocument/2006/relationships/image"/><Relationship Id="rId4" Target="../media/image53.svg" Type="http://schemas.openxmlformats.org/officeDocument/2006/relationships/image"/><Relationship Id="rId5" Target="../media/image54.png" Type="http://schemas.openxmlformats.org/officeDocument/2006/relationships/image"/><Relationship Id="rId6" Target="../media/image55.svg" Type="http://schemas.openxmlformats.org/officeDocument/2006/relationships/image"/></Relationships>
</file>

<file path=ppt/slides/_rels/slide3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3.jpeg" Type="http://schemas.openxmlformats.org/officeDocument/2006/relationships/image"/><Relationship Id="rId3" Target="../media/image56.png" Type="http://schemas.openxmlformats.org/officeDocument/2006/relationships/image"/><Relationship Id="rId4" Target="../media/image57.svg" Type="http://schemas.openxmlformats.org/officeDocument/2006/relationships/image"/><Relationship Id="rId5" Target="../media/image58.png" Type="http://schemas.openxmlformats.org/officeDocument/2006/relationships/image"/></Relationships>
</file>

<file path=ppt/slides/_rels/slide3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4.png" Type="http://schemas.openxmlformats.org/officeDocument/2006/relationships/image"/><Relationship Id="rId8" Target="../media/image65.svg" Type="http://schemas.openxmlformats.org/officeDocument/2006/relationships/image"/></Relationships>
</file>

<file path=ppt/slides/_rels/slide3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2.svg" Type="http://schemas.openxmlformats.org/officeDocument/2006/relationships/image"/><Relationship Id="rId2" Target="../media/image66.jpeg" Type="http://schemas.openxmlformats.org/officeDocument/2006/relationships/image"/><Relationship Id="rId3" Target="../media/image67.png" Type="http://schemas.openxmlformats.org/officeDocument/2006/relationships/image"/><Relationship Id="rId4" Target="../media/image68.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 Id="rId7" Target="../media/image69.png" Type="http://schemas.openxmlformats.org/officeDocument/2006/relationships/image"/><Relationship Id="rId8" Target="../media/image70.svg" Type="http://schemas.openxmlformats.org/officeDocument/2006/relationships/image"/><Relationship Id="rId9" Target="../media/image71.png" Type="http://schemas.openxmlformats.org/officeDocument/2006/relationships/image"/></Relationships>
</file>

<file path=ppt/slides/_rels/slide3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3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3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3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 Id="rId3" Target="../media/image7.png" Type="http://schemas.openxmlformats.org/officeDocument/2006/relationships/image"/></Relationships>
</file>

<file path=ppt/slides/_rels/slide4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59.jpeg" Type="http://schemas.openxmlformats.org/officeDocument/2006/relationships/image"/><Relationship Id="rId3" Target="../media/image60.png" Type="http://schemas.openxmlformats.org/officeDocument/2006/relationships/image"/><Relationship Id="rId4" Target="../media/image61.svg" Type="http://schemas.openxmlformats.org/officeDocument/2006/relationships/image"/><Relationship Id="rId5" Target="../media/image73.png" Type="http://schemas.openxmlformats.org/officeDocument/2006/relationships/image"/><Relationship Id="rId6" Target="../media/image74.svg" Type="http://schemas.openxmlformats.org/officeDocument/2006/relationships/image"/></Relationships>
</file>

<file path=ppt/slides/_rels/slide4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s>
</file>

<file path=ppt/slides/_rels/slide4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4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media/image75.png" Type="http://schemas.openxmlformats.org/officeDocument/2006/relationships/image"/><Relationship Id="rId4" Target="../media/image76.svg" Type="http://schemas.openxmlformats.org/officeDocument/2006/relationships/image"/><Relationship Id="rId5" Target="../media/image77.png" Type="http://schemas.openxmlformats.org/officeDocument/2006/relationships/image"/><Relationship Id="rId6" Target="../media/image78.svg" Type="http://schemas.openxmlformats.org/officeDocument/2006/relationships/image"/><Relationship Id="rId7" Target="../media/image79.png" Type="http://schemas.openxmlformats.org/officeDocument/2006/relationships/image"/><Relationship Id="rId8" Target="../media/image80.svg" Type="http://schemas.openxmlformats.org/officeDocument/2006/relationships/image"/></Relationships>
</file>

<file path=ppt/slides/_rels/slide4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 Id="rId3" Target="../media/image9.png" Type="http://schemas.openxmlformats.org/officeDocument/2006/relationships/image"/><Relationship Id="rId4" Target="https://www.dhs.gov/radio-frequency-identification-rfid-what-it" TargetMode="External" Type="http://schemas.openxmlformats.org/officeDocument/2006/relationships/hyperlink"/><Relationship Id="rId5" Target="https://www.dataversity.net/data-management-internet-things/" TargetMode="External" Type="http://schemas.openxmlformats.org/officeDocument/2006/relationships/hyperlink"/></Relationships>
</file>

<file path=ppt/slides/_rels/slide50.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5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5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 Id="rId3" Target="https://www.webnms.com/iot/smart-power-grid.html" TargetMode="External" Type="http://schemas.openxmlformats.org/officeDocument/2006/relationships/hyperlink"/></Relationships>
</file>

<file path=ppt/slides/_rels/slide5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7.png" Type="http://schemas.openxmlformats.org/officeDocument/2006/relationships/image"/></Relationships>
</file>

<file path=ppt/slides/_rels/slide5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0.jpeg" Type="http://schemas.openxmlformats.org/officeDocument/2006/relationships/image"/><Relationship Id="rId3" Target="https://www.dataversity.net/big-data-use-cases-developing-smarter-world/" TargetMode="External" Type="http://schemas.openxmlformats.org/officeDocument/2006/relationships/hyperlink"/></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1.jpe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2.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false" flipV="false">
            <a:off x="0" y="0"/>
            <a:ext cx="18288000" cy="10287000"/>
          </a:xfrm>
          <a:prstGeom prst="rect">
            <a:avLst/>
          </a:prstGeom>
        </p:spPr>
      </p:pic>
      <p:sp>
        <p:nvSpPr>
          <p:cNvPr name="Freeform 3" id="3"/>
          <p:cNvSpPr/>
          <p:nvPr/>
        </p:nvSpPr>
        <p:spPr>
          <a:xfrm flipH="false" flipV="false" rot="0">
            <a:off x="1028700" y="1028700"/>
            <a:ext cx="940013" cy="967838"/>
          </a:xfrm>
          <a:custGeom>
            <a:avLst/>
            <a:gdLst/>
            <a:ahLst/>
            <a:cxnLst/>
            <a:rect r="r" b="b" t="t" l="l"/>
            <a:pathLst>
              <a:path h="967838" w="940013">
                <a:moveTo>
                  <a:pt x="0" y="0"/>
                </a:moveTo>
                <a:lnTo>
                  <a:pt x="940013" y="0"/>
                </a:lnTo>
                <a:lnTo>
                  <a:pt x="940013" y="967838"/>
                </a:lnTo>
                <a:lnTo>
                  <a:pt x="0" y="96783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4" id="4"/>
          <p:cNvSpPr txBox="true"/>
          <p:nvPr/>
        </p:nvSpPr>
        <p:spPr>
          <a:xfrm rot="0">
            <a:off x="625750" y="3111395"/>
            <a:ext cx="8283756" cy="5738049"/>
          </a:xfrm>
          <a:prstGeom prst="rect">
            <a:avLst/>
          </a:prstGeom>
        </p:spPr>
        <p:txBody>
          <a:bodyPr anchor="t" rtlCol="false" tIns="0" lIns="0" bIns="0" rIns="0">
            <a:spAutoFit/>
          </a:bodyPr>
          <a:lstStyle/>
          <a:p>
            <a:pPr algn="ctr">
              <a:lnSpc>
                <a:spcPts val="15036"/>
              </a:lnSpc>
            </a:pPr>
            <a:r>
              <a:rPr lang="en-US" sz="13307">
                <a:solidFill>
                  <a:srgbClr val="FFFFFF"/>
                </a:solidFill>
                <a:latin typeface="Open Sauce SemiBold Bold"/>
              </a:rPr>
              <a:t>Internet of</a:t>
            </a:r>
          </a:p>
          <a:p>
            <a:pPr algn="ctr">
              <a:lnSpc>
                <a:spcPts val="15036"/>
              </a:lnSpc>
            </a:pPr>
            <a:r>
              <a:rPr lang="en-US" sz="13307">
                <a:solidFill>
                  <a:srgbClr val="FFFFFF"/>
                </a:solidFill>
                <a:latin typeface="Open Sauce SemiBold Bold"/>
              </a:rPr>
              <a:t>Things</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602" t="33475" r="10602" b="0"/>
          <a:stretch>
            <a:fillRect/>
          </a:stretch>
        </p:blipFill>
        <p:spPr>
          <a:xfrm flipH="false" flipV="false">
            <a:off x="0" y="0"/>
            <a:ext cx="18288000" cy="10287000"/>
          </a:xfrm>
          <a:prstGeom prst="rect">
            <a:avLst/>
          </a:prstGeom>
        </p:spPr>
      </p:pic>
      <p:sp>
        <p:nvSpPr>
          <p:cNvPr name="TextBox 3" id="3"/>
          <p:cNvSpPr txBox="true"/>
          <p:nvPr/>
        </p:nvSpPr>
        <p:spPr>
          <a:xfrm rot="0">
            <a:off x="2398998" y="1085850"/>
            <a:ext cx="13845548" cy="2064296"/>
          </a:xfrm>
          <a:prstGeom prst="rect">
            <a:avLst/>
          </a:prstGeom>
        </p:spPr>
        <p:txBody>
          <a:bodyPr anchor="t" rtlCol="false" tIns="0" lIns="0" bIns="0" rIns="0">
            <a:spAutoFit/>
          </a:bodyPr>
          <a:lstStyle/>
          <a:p>
            <a:pPr algn="ctr">
              <a:lnSpc>
                <a:spcPts val="8140"/>
              </a:lnSpc>
            </a:pPr>
            <a:r>
              <a:rPr lang="en-US" sz="7204">
                <a:solidFill>
                  <a:srgbClr val="FFFFFF"/>
                </a:solidFill>
                <a:latin typeface="Open Sauce SemiBold Bold"/>
              </a:rPr>
              <a:t>The IoT Goes Mobile – 2015</a:t>
            </a:r>
          </a:p>
          <a:p>
            <a:pPr algn="ctr">
              <a:lnSpc>
                <a:spcPts val="8140"/>
              </a:lnSpc>
            </a:pPr>
          </a:p>
        </p:txBody>
      </p:sp>
      <p:sp>
        <p:nvSpPr>
          <p:cNvPr name="TextBox 4" id="4"/>
          <p:cNvSpPr txBox="true"/>
          <p:nvPr/>
        </p:nvSpPr>
        <p:spPr>
          <a:xfrm rot="0">
            <a:off x="3156170" y="2724348"/>
            <a:ext cx="11975661" cy="10477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Open Sans Bold"/>
              </a:rPr>
              <a:t>Smartphones are part of the IoT, and have become an important communications tool for many individuals.</a:t>
            </a:r>
          </a:p>
        </p:txBody>
      </p:sp>
      <p:sp>
        <p:nvSpPr>
          <p:cNvPr name="TextBox 5" id="5"/>
          <p:cNvSpPr txBox="true"/>
          <p:nvPr/>
        </p:nvSpPr>
        <p:spPr>
          <a:xfrm rot="0">
            <a:off x="3156170" y="4299230"/>
            <a:ext cx="11975661" cy="10477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Open Sans Bold"/>
              </a:rPr>
              <a:t>The healthcare industry has also taken advantage of this trend. </a:t>
            </a:r>
          </a:p>
        </p:txBody>
      </p:sp>
      <p:sp>
        <p:nvSpPr>
          <p:cNvPr name="TextBox 6" id="6"/>
          <p:cNvSpPr txBox="true"/>
          <p:nvPr/>
        </p:nvSpPr>
        <p:spPr>
          <a:xfrm rot="0">
            <a:off x="3156170" y="5548725"/>
            <a:ext cx="11975661" cy="10477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Open Sans Bold"/>
              </a:rPr>
              <a:t>Cars and trucks are already loaded with sensors and technology, including OBD (on-board diagnostics) and GPS.</a:t>
            </a:r>
          </a:p>
        </p:txBody>
      </p:sp>
      <p:sp>
        <p:nvSpPr>
          <p:cNvPr name="TextBox 7" id="7"/>
          <p:cNvSpPr txBox="true"/>
          <p:nvPr/>
        </p:nvSpPr>
        <p:spPr>
          <a:xfrm rot="0">
            <a:off x="3156170" y="7153764"/>
            <a:ext cx="11975661" cy="514350"/>
          </a:xfrm>
          <a:prstGeom prst="rect">
            <a:avLst/>
          </a:prstGeom>
        </p:spPr>
        <p:txBody>
          <a:bodyPr anchor="t" rtlCol="false" tIns="0" lIns="0" bIns="0" rIns="0">
            <a:spAutoFit/>
          </a:bodyPr>
          <a:lstStyle/>
          <a:p>
            <a:pPr marL="647702" indent="-323851" lvl="1">
              <a:lnSpc>
                <a:spcPts val="4200"/>
              </a:lnSpc>
              <a:buFont typeface="Arial"/>
              <a:buChar char="•"/>
            </a:pPr>
            <a:r>
              <a:rPr lang="en-US" sz="3000">
                <a:solidFill>
                  <a:srgbClr val="FFFFFF"/>
                </a:solidFill>
                <a:latin typeface="Open Sans Bold"/>
              </a:rPr>
              <a:t>Self-driving cars are new members of the IOT. </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78" r="0" b="7778"/>
          <a:stretch>
            <a:fillRect/>
          </a:stretch>
        </p:blipFill>
        <p:spPr>
          <a:xfrm flipH="false" flipV="false">
            <a:off x="0" y="0"/>
            <a:ext cx="18288000" cy="10287000"/>
          </a:xfrm>
          <a:prstGeom prst="rect">
            <a:avLst/>
          </a:prstGeom>
        </p:spPr>
      </p:pic>
      <p:sp>
        <p:nvSpPr>
          <p:cNvPr name="TextBox 3" id="3"/>
          <p:cNvSpPr txBox="true"/>
          <p:nvPr/>
        </p:nvSpPr>
        <p:spPr>
          <a:xfrm rot="0">
            <a:off x="2198229" y="4603097"/>
            <a:ext cx="13891542" cy="1147482"/>
          </a:xfrm>
          <a:prstGeom prst="rect">
            <a:avLst/>
          </a:prstGeom>
        </p:spPr>
        <p:txBody>
          <a:bodyPr anchor="t" rtlCol="false" tIns="0" lIns="0" bIns="0" rIns="0">
            <a:spAutoFit/>
          </a:bodyPr>
          <a:lstStyle/>
          <a:p>
            <a:pPr algn="ctr">
              <a:lnSpc>
                <a:spcPts val="9044"/>
              </a:lnSpc>
            </a:pPr>
            <a:r>
              <a:rPr lang="en-US" sz="8004">
                <a:solidFill>
                  <a:srgbClr val="FFFFFF"/>
                </a:solidFill>
                <a:latin typeface="League Spartan"/>
              </a:rPr>
              <a:t>PROS AND CONS OF IOT</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3396651" y="1085850"/>
            <a:ext cx="11494699" cy="1035596"/>
          </a:xfrm>
          <a:prstGeom prst="rect">
            <a:avLst/>
          </a:prstGeom>
        </p:spPr>
        <p:txBody>
          <a:bodyPr anchor="t" rtlCol="false" tIns="0" lIns="0" bIns="0" rIns="0">
            <a:spAutoFit/>
          </a:bodyPr>
          <a:lstStyle/>
          <a:p>
            <a:pPr algn="ctr">
              <a:lnSpc>
                <a:spcPts val="8140"/>
              </a:lnSpc>
            </a:pPr>
            <a:r>
              <a:rPr lang="en-US" sz="7204">
                <a:solidFill>
                  <a:srgbClr val="FFFFFF"/>
                </a:solidFill>
                <a:latin typeface="Open Sauce SemiBold Bold"/>
              </a:rPr>
              <a:t>PROS AND CONS OF IOT</a:t>
            </a:r>
          </a:p>
        </p:txBody>
      </p:sp>
      <p:sp>
        <p:nvSpPr>
          <p:cNvPr name="TextBox 4" id="4"/>
          <p:cNvSpPr txBox="true"/>
          <p:nvPr/>
        </p:nvSpPr>
        <p:spPr>
          <a:xfrm rot="0">
            <a:off x="2761752" y="2865755"/>
            <a:ext cx="6382248" cy="6392545"/>
          </a:xfrm>
          <a:prstGeom prst="rect">
            <a:avLst/>
          </a:prstGeom>
        </p:spPr>
        <p:txBody>
          <a:bodyPr anchor="t" rtlCol="false" tIns="0" lIns="0" bIns="0" rIns="0">
            <a:spAutoFit/>
          </a:bodyPr>
          <a:lstStyle/>
          <a:p>
            <a:pPr algn="ctr">
              <a:lnSpc>
                <a:spcPts val="5319"/>
              </a:lnSpc>
            </a:pPr>
            <a:r>
              <a:rPr lang="en-US" sz="3799">
                <a:solidFill>
                  <a:srgbClr val="FFFFFF"/>
                </a:solidFill>
                <a:latin typeface="Open Sans Bold"/>
              </a:rPr>
              <a:t>PROS</a:t>
            </a:r>
          </a:p>
          <a:p>
            <a:pPr marL="777238" indent="-388619" lvl="1">
              <a:lnSpc>
                <a:spcPts val="5039"/>
              </a:lnSpc>
              <a:buFont typeface="Arial"/>
              <a:buChar char="•"/>
            </a:pPr>
            <a:r>
              <a:rPr lang="en-US" sz="3599">
                <a:solidFill>
                  <a:srgbClr val="FFFFFF"/>
                </a:solidFill>
                <a:latin typeface="Open Sans Bold"/>
              </a:rPr>
              <a:t>Easy to Access</a:t>
            </a:r>
          </a:p>
          <a:p>
            <a:pPr marL="777238" indent="-388619" lvl="1">
              <a:lnSpc>
                <a:spcPts val="5039"/>
              </a:lnSpc>
              <a:buFont typeface="Arial"/>
              <a:buChar char="•"/>
            </a:pPr>
            <a:r>
              <a:rPr lang="en-US" sz="3599">
                <a:solidFill>
                  <a:srgbClr val="FFFFFF"/>
                </a:solidFill>
                <a:latin typeface="Open Sans Bold"/>
              </a:rPr>
              <a:t>Increased Efficiency</a:t>
            </a:r>
          </a:p>
          <a:p>
            <a:pPr marL="777238" indent="-388619" lvl="1">
              <a:lnSpc>
                <a:spcPts val="5039"/>
              </a:lnSpc>
              <a:buFont typeface="Arial"/>
              <a:buChar char="•"/>
            </a:pPr>
            <a:r>
              <a:rPr lang="en-US" sz="3599">
                <a:solidFill>
                  <a:srgbClr val="FFFFFF"/>
                </a:solidFill>
                <a:latin typeface="Open Sans Bold"/>
              </a:rPr>
              <a:t>Improved Quality of Life</a:t>
            </a:r>
          </a:p>
          <a:p>
            <a:pPr marL="777238" indent="-388619" lvl="1">
              <a:lnSpc>
                <a:spcPts val="5039"/>
              </a:lnSpc>
              <a:buFont typeface="Arial"/>
              <a:buChar char="•"/>
            </a:pPr>
            <a:r>
              <a:rPr lang="en-US" sz="3599">
                <a:solidFill>
                  <a:srgbClr val="FFFFFF"/>
                </a:solidFill>
                <a:latin typeface="Open Sans Bold"/>
              </a:rPr>
              <a:t>Increased Safety and Security</a:t>
            </a:r>
          </a:p>
          <a:p>
            <a:pPr marL="777238" indent="-388619" lvl="1">
              <a:lnSpc>
                <a:spcPts val="5039"/>
              </a:lnSpc>
              <a:buFont typeface="Arial"/>
              <a:buChar char="•"/>
            </a:pPr>
            <a:r>
              <a:rPr lang="en-US" sz="3599">
                <a:solidFill>
                  <a:srgbClr val="FFFFFF"/>
                </a:solidFill>
                <a:latin typeface="Open Sans Bold"/>
              </a:rPr>
              <a:t>Greater Convenience</a:t>
            </a:r>
          </a:p>
          <a:p>
            <a:pPr marL="777238" indent="-388619" lvl="1">
              <a:lnSpc>
                <a:spcPts val="5039"/>
              </a:lnSpc>
              <a:buFont typeface="Arial"/>
              <a:buChar char="•"/>
            </a:pPr>
            <a:r>
              <a:rPr lang="en-US" sz="3599">
                <a:solidFill>
                  <a:srgbClr val="FFFFFF"/>
                </a:solidFill>
                <a:latin typeface="Open Sans Bold"/>
              </a:rPr>
              <a:t>Improved Communication</a:t>
            </a:r>
          </a:p>
          <a:p>
            <a:pPr marL="777238" indent="-388619" lvl="1">
              <a:lnSpc>
                <a:spcPts val="5039"/>
              </a:lnSpc>
              <a:buFont typeface="Arial"/>
              <a:buChar char="•"/>
            </a:pPr>
            <a:r>
              <a:rPr lang="en-US" sz="3599">
                <a:solidFill>
                  <a:srgbClr val="FFFFFF"/>
                </a:solidFill>
                <a:latin typeface="Open Sans Bold"/>
              </a:rPr>
              <a:t>Reduced Costs</a:t>
            </a:r>
          </a:p>
        </p:txBody>
      </p:sp>
      <p:sp>
        <p:nvSpPr>
          <p:cNvPr name="TextBox 5" id="5"/>
          <p:cNvSpPr txBox="true"/>
          <p:nvPr/>
        </p:nvSpPr>
        <p:spPr>
          <a:xfrm rot="0">
            <a:off x="9991402" y="2856230"/>
            <a:ext cx="4899947" cy="3955819"/>
          </a:xfrm>
          <a:prstGeom prst="rect">
            <a:avLst/>
          </a:prstGeom>
        </p:spPr>
        <p:txBody>
          <a:bodyPr anchor="t" rtlCol="false" tIns="0" lIns="0" bIns="0" rIns="0">
            <a:spAutoFit/>
          </a:bodyPr>
          <a:lstStyle/>
          <a:p>
            <a:pPr algn="ctr">
              <a:lnSpc>
                <a:spcPts val="6185"/>
              </a:lnSpc>
            </a:pPr>
            <a:r>
              <a:rPr lang="en-US" sz="4418">
                <a:solidFill>
                  <a:srgbClr val="FFFFFF"/>
                </a:solidFill>
                <a:latin typeface="Open Sans Bold"/>
              </a:rPr>
              <a:t>CONS</a:t>
            </a:r>
          </a:p>
          <a:p>
            <a:pPr marL="777240" indent="-388620" lvl="1">
              <a:lnSpc>
                <a:spcPts val="5040"/>
              </a:lnSpc>
              <a:buFont typeface="Arial"/>
              <a:buChar char="•"/>
            </a:pPr>
            <a:r>
              <a:rPr lang="en-US" sz="3600">
                <a:solidFill>
                  <a:srgbClr val="FFFFFF"/>
                </a:solidFill>
                <a:latin typeface="Open Sans Bold"/>
              </a:rPr>
              <a:t>Security Issues</a:t>
            </a:r>
          </a:p>
          <a:p>
            <a:pPr marL="777240" indent="-388620" lvl="1">
              <a:lnSpc>
                <a:spcPts val="5040"/>
              </a:lnSpc>
              <a:buFont typeface="Arial"/>
              <a:buChar char="•"/>
            </a:pPr>
            <a:r>
              <a:rPr lang="en-US" sz="3600">
                <a:solidFill>
                  <a:srgbClr val="FFFFFF"/>
                </a:solidFill>
                <a:latin typeface="Open Sans Bold"/>
              </a:rPr>
              <a:t>Privacy Issues</a:t>
            </a:r>
          </a:p>
          <a:p>
            <a:pPr marL="777240" indent="-388620" lvl="1">
              <a:lnSpc>
                <a:spcPts val="5040"/>
              </a:lnSpc>
              <a:buFont typeface="Arial"/>
              <a:buChar char="•"/>
            </a:pPr>
            <a:r>
              <a:rPr lang="en-US" sz="3600">
                <a:solidFill>
                  <a:srgbClr val="FFFFFF"/>
                </a:solidFill>
                <a:latin typeface="Open Sans Bold"/>
              </a:rPr>
              <a:t>Dependence</a:t>
            </a:r>
          </a:p>
          <a:p>
            <a:pPr marL="777240" indent="-388620" lvl="1">
              <a:lnSpc>
                <a:spcPts val="5040"/>
              </a:lnSpc>
              <a:buFont typeface="Arial"/>
              <a:buChar char="•"/>
            </a:pPr>
            <a:r>
              <a:rPr lang="en-US" sz="3600">
                <a:solidFill>
                  <a:srgbClr val="FFFFFF"/>
                </a:solidFill>
                <a:latin typeface="Open Sans Bold"/>
              </a:rPr>
              <a:t>High costs</a:t>
            </a:r>
          </a:p>
          <a:p>
            <a:pPr marL="777240" indent="-388620" lvl="1">
              <a:lnSpc>
                <a:spcPts val="5040"/>
              </a:lnSpc>
              <a:buFont typeface="Arial"/>
              <a:buChar char="•"/>
            </a:pPr>
            <a:r>
              <a:rPr lang="en-US" sz="3600">
                <a:solidFill>
                  <a:srgbClr val="FFFFFF"/>
                </a:solidFill>
                <a:latin typeface="Open Sans Bold"/>
              </a:rPr>
              <a:t>Complexity</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5216" t="0" r="5216" b="1608"/>
          <a:stretch>
            <a:fillRect/>
          </a:stretch>
        </p:blipFill>
        <p:spPr>
          <a:xfrm flipH="false" flipV="false">
            <a:off x="0" y="0"/>
            <a:ext cx="18288000" cy="10287000"/>
          </a:xfrm>
          <a:prstGeom prst="rect">
            <a:avLst/>
          </a:prstGeom>
        </p:spPr>
      </p:pic>
      <p:sp>
        <p:nvSpPr>
          <p:cNvPr name="TextBox 3" id="3"/>
          <p:cNvSpPr txBox="true"/>
          <p:nvPr/>
        </p:nvSpPr>
        <p:spPr>
          <a:xfrm rot="0">
            <a:off x="2198229" y="4603097"/>
            <a:ext cx="13891542" cy="1147482"/>
          </a:xfrm>
          <a:prstGeom prst="rect">
            <a:avLst/>
          </a:prstGeom>
        </p:spPr>
        <p:txBody>
          <a:bodyPr anchor="t" rtlCol="false" tIns="0" lIns="0" bIns="0" rIns="0">
            <a:spAutoFit/>
          </a:bodyPr>
          <a:lstStyle/>
          <a:p>
            <a:pPr algn="ctr">
              <a:lnSpc>
                <a:spcPts val="9044"/>
              </a:lnSpc>
            </a:pPr>
            <a:r>
              <a:rPr lang="en-US" sz="8004">
                <a:solidFill>
                  <a:srgbClr val="FFFFFF"/>
                </a:solidFill>
                <a:latin typeface="League Spartan"/>
              </a:rPr>
              <a:t>COMPONENTS OF IOT</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8238322" y="1076325"/>
            <a:ext cx="9020978" cy="863003"/>
          </a:xfrm>
          <a:prstGeom prst="rect">
            <a:avLst/>
          </a:prstGeom>
        </p:spPr>
        <p:txBody>
          <a:bodyPr anchor="t" rtlCol="false" tIns="0" lIns="0" bIns="0" rIns="0">
            <a:spAutoFit/>
          </a:bodyPr>
          <a:lstStyle/>
          <a:p>
            <a:pPr algn="ctr">
              <a:lnSpc>
                <a:spcPts val="6784"/>
              </a:lnSpc>
            </a:pPr>
            <a:r>
              <a:rPr lang="en-US" sz="6004">
                <a:solidFill>
                  <a:srgbClr val="FFFFFF"/>
                </a:solidFill>
                <a:latin typeface="Open Sauce SemiBold Bold"/>
              </a:rPr>
              <a:t>4 Components of IOT </a:t>
            </a:r>
          </a:p>
        </p:txBody>
      </p:sp>
      <p:sp>
        <p:nvSpPr>
          <p:cNvPr name="TextBox 4" id="4"/>
          <p:cNvSpPr txBox="true"/>
          <p:nvPr/>
        </p:nvSpPr>
        <p:spPr>
          <a:xfrm rot="0">
            <a:off x="9144000" y="2523800"/>
            <a:ext cx="6318021" cy="2873375"/>
          </a:xfrm>
          <a:prstGeom prst="rect">
            <a:avLst/>
          </a:prstGeom>
        </p:spPr>
        <p:txBody>
          <a:bodyPr anchor="t" rtlCol="false" tIns="0" lIns="0" bIns="0" rIns="0">
            <a:spAutoFit/>
          </a:bodyPr>
          <a:lstStyle/>
          <a:p>
            <a:pPr marL="1079504" indent="-539752" lvl="1">
              <a:lnSpc>
                <a:spcPts val="5650"/>
              </a:lnSpc>
              <a:buFont typeface="Arial"/>
              <a:buChar char="•"/>
            </a:pPr>
            <a:r>
              <a:rPr lang="en-US" sz="5000">
                <a:solidFill>
                  <a:srgbClr val="FFFFFF"/>
                </a:solidFill>
                <a:latin typeface="Open Sauce SemiBold"/>
              </a:rPr>
              <a:t>Sensors</a:t>
            </a:r>
          </a:p>
          <a:p>
            <a:pPr marL="1079504" indent="-539752" lvl="1">
              <a:lnSpc>
                <a:spcPts val="5650"/>
              </a:lnSpc>
              <a:buFont typeface="Arial"/>
              <a:buChar char="•"/>
            </a:pPr>
            <a:r>
              <a:rPr lang="en-US" sz="5000">
                <a:solidFill>
                  <a:srgbClr val="FFFFFF"/>
                </a:solidFill>
                <a:latin typeface="Open Sauce SemiBold"/>
              </a:rPr>
              <a:t>Connectivity</a:t>
            </a:r>
          </a:p>
          <a:p>
            <a:pPr marL="1079504" indent="-539752" lvl="1">
              <a:lnSpc>
                <a:spcPts val="5650"/>
              </a:lnSpc>
              <a:buFont typeface="Arial"/>
              <a:buChar char="•"/>
            </a:pPr>
            <a:r>
              <a:rPr lang="en-US" sz="5000">
                <a:solidFill>
                  <a:srgbClr val="FFFFFF"/>
                </a:solidFill>
                <a:latin typeface="Open Sauce SemiBold"/>
              </a:rPr>
              <a:t>Data processing</a:t>
            </a:r>
          </a:p>
          <a:p>
            <a:pPr marL="1079504" indent="-539752" lvl="1">
              <a:lnSpc>
                <a:spcPts val="5650"/>
              </a:lnSpc>
              <a:buFont typeface="Arial"/>
              <a:buChar char="•"/>
            </a:pPr>
            <a:r>
              <a:rPr lang="en-US" sz="5000">
                <a:solidFill>
                  <a:srgbClr val="FFFFFF"/>
                </a:solidFill>
                <a:latin typeface="Open Sauce SemiBold"/>
              </a:rPr>
              <a:t>User Interface</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1028700" y="1066800"/>
            <a:ext cx="4518124" cy="872490"/>
          </a:xfrm>
          <a:prstGeom prst="rect">
            <a:avLst/>
          </a:prstGeom>
        </p:spPr>
        <p:txBody>
          <a:bodyPr anchor="t" rtlCol="false" tIns="0" lIns="0" bIns="0" rIns="0">
            <a:spAutoFit/>
          </a:bodyPr>
          <a:lstStyle/>
          <a:p>
            <a:pPr algn="ctr" marL="1295398" indent="-647699" lvl="1">
              <a:lnSpc>
                <a:spcPts val="6779"/>
              </a:lnSpc>
              <a:spcBef>
                <a:spcPct val="0"/>
              </a:spcBef>
              <a:buFont typeface="Arial"/>
              <a:buChar char="•"/>
            </a:pPr>
            <a:r>
              <a:rPr lang="en-US" sz="5999">
                <a:solidFill>
                  <a:srgbClr val="FFFFFF"/>
                </a:solidFill>
                <a:latin typeface="Open Sauce SemiBold Bold"/>
              </a:rPr>
              <a:t>Sensors</a:t>
            </a:r>
          </a:p>
        </p:txBody>
      </p:sp>
      <p:sp>
        <p:nvSpPr>
          <p:cNvPr name="TextBox 4" id="4"/>
          <p:cNvSpPr txBox="true"/>
          <p:nvPr/>
        </p:nvSpPr>
        <p:spPr>
          <a:xfrm rot="0">
            <a:off x="1572786" y="2206263"/>
            <a:ext cx="15142428" cy="3445510"/>
          </a:xfrm>
          <a:prstGeom prst="rect">
            <a:avLst/>
          </a:prstGeom>
        </p:spPr>
        <p:txBody>
          <a:bodyPr anchor="t" rtlCol="false" tIns="0" lIns="0" bIns="0" rIns="0">
            <a:spAutoFit/>
          </a:bodyPr>
          <a:lstStyle/>
          <a:p>
            <a:pPr algn="just" marL="863601" indent="-431801" lvl="1">
              <a:lnSpc>
                <a:spcPts val="4520"/>
              </a:lnSpc>
              <a:buFont typeface="Arial"/>
              <a:buChar char="•"/>
            </a:pPr>
            <a:r>
              <a:rPr lang="en-US" sz="4000">
                <a:solidFill>
                  <a:srgbClr val="FFFFFF"/>
                </a:solidFill>
                <a:latin typeface="Open Sauce SemiBold"/>
              </a:rPr>
              <a:t>These devices connect with the external physical environment. They collect the data from the outside changes and store this information. A sensor senses the changes in the surroundings and notes down these changes. This property makes sensors extremely useful in IoT applications.</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1028700" y="1066800"/>
            <a:ext cx="5803553" cy="872490"/>
          </a:xfrm>
          <a:prstGeom prst="rect">
            <a:avLst/>
          </a:prstGeom>
        </p:spPr>
        <p:txBody>
          <a:bodyPr anchor="t" rtlCol="false" tIns="0" lIns="0" bIns="0" rIns="0">
            <a:spAutoFit/>
          </a:bodyPr>
          <a:lstStyle/>
          <a:p>
            <a:pPr algn="ctr">
              <a:lnSpc>
                <a:spcPts val="6779"/>
              </a:lnSpc>
              <a:spcBef>
                <a:spcPct val="0"/>
              </a:spcBef>
            </a:pPr>
            <a:r>
              <a:rPr lang="en-US" sz="5999">
                <a:solidFill>
                  <a:srgbClr val="FFFFFF"/>
                </a:solidFill>
                <a:latin typeface="Open Sauce SemiBold Bold"/>
              </a:rPr>
              <a:t>2. Connectivity</a:t>
            </a:r>
          </a:p>
        </p:txBody>
      </p:sp>
      <p:sp>
        <p:nvSpPr>
          <p:cNvPr name="TextBox 4" id="4"/>
          <p:cNvSpPr txBox="true"/>
          <p:nvPr/>
        </p:nvSpPr>
        <p:spPr>
          <a:xfrm rot="0">
            <a:off x="1572786" y="2256998"/>
            <a:ext cx="15142428" cy="2302510"/>
          </a:xfrm>
          <a:prstGeom prst="rect">
            <a:avLst/>
          </a:prstGeom>
        </p:spPr>
        <p:txBody>
          <a:bodyPr anchor="t" rtlCol="false" tIns="0" lIns="0" bIns="0" rIns="0">
            <a:spAutoFit/>
          </a:bodyPr>
          <a:lstStyle/>
          <a:p>
            <a:pPr algn="just" marL="863601" indent="-431801" lvl="1">
              <a:lnSpc>
                <a:spcPts val="4520"/>
              </a:lnSpc>
              <a:buFont typeface="Arial"/>
              <a:buChar char="•"/>
            </a:pPr>
            <a:r>
              <a:rPr lang="en-US" sz="4000">
                <a:solidFill>
                  <a:srgbClr val="FFFFFF"/>
                </a:solidFill>
                <a:latin typeface="Open Sauce SemiBold"/>
              </a:rPr>
              <a:t>Cloud servers process the data that sensors collect. Connectivity is the connection among all IoT devices in any given Iot ecosystem including sensors, routers, gateways, user applications and platforms.</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1028700" y="1066800"/>
            <a:ext cx="7253436" cy="872490"/>
          </a:xfrm>
          <a:prstGeom prst="rect">
            <a:avLst/>
          </a:prstGeom>
        </p:spPr>
        <p:txBody>
          <a:bodyPr anchor="t" rtlCol="false" tIns="0" lIns="0" bIns="0" rIns="0">
            <a:spAutoFit/>
          </a:bodyPr>
          <a:lstStyle/>
          <a:p>
            <a:pPr algn="ctr">
              <a:lnSpc>
                <a:spcPts val="6779"/>
              </a:lnSpc>
              <a:spcBef>
                <a:spcPct val="0"/>
              </a:spcBef>
            </a:pPr>
            <a:r>
              <a:rPr lang="en-US" sz="5999">
                <a:solidFill>
                  <a:srgbClr val="FFFFFF"/>
                </a:solidFill>
                <a:latin typeface="Open Sauce SemiBold Bold"/>
              </a:rPr>
              <a:t>3. Data Processing</a:t>
            </a:r>
          </a:p>
        </p:txBody>
      </p:sp>
      <p:sp>
        <p:nvSpPr>
          <p:cNvPr name="TextBox 4" id="4"/>
          <p:cNvSpPr txBox="true"/>
          <p:nvPr/>
        </p:nvSpPr>
        <p:spPr>
          <a:xfrm rot="0">
            <a:off x="1572786" y="2231630"/>
            <a:ext cx="15142428" cy="1731010"/>
          </a:xfrm>
          <a:prstGeom prst="rect">
            <a:avLst/>
          </a:prstGeom>
        </p:spPr>
        <p:txBody>
          <a:bodyPr anchor="t" rtlCol="false" tIns="0" lIns="0" bIns="0" rIns="0">
            <a:spAutoFit/>
          </a:bodyPr>
          <a:lstStyle/>
          <a:p>
            <a:pPr algn="just" marL="863601" indent="-431801" lvl="1">
              <a:lnSpc>
                <a:spcPts val="4520"/>
              </a:lnSpc>
              <a:buFont typeface="Arial"/>
              <a:buChar char="•"/>
            </a:pPr>
            <a:r>
              <a:rPr lang="en-US" sz="4000">
                <a:solidFill>
                  <a:srgbClr val="FFFFFF"/>
                </a:solidFill>
                <a:latin typeface="Open Sauce SemiBold"/>
              </a:rPr>
              <a:t>Once the entire data transmits to the platform, functions are performed on this data in order to process the data and send back necessary outputs.</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1435968" y="1066800"/>
            <a:ext cx="6438900" cy="872490"/>
          </a:xfrm>
          <a:prstGeom prst="rect">
            <a:avLst/>
          </a:prstGeom>
        </p:spPr>
        <p:txBody>
          <a:bodyPr anchor="t" rtlCol="false" tIns="0" lIns="0" bIns="0" rIns="0">
            <a:spAutoFit/>
          </a:bodyPr>
          <a:lstStyle/>
          <a:p>
            <a:pPr algn="ctr">
              <a:lnSpc>
                <a:spcPts val="6779"/>
              </a:lnSpc>
              <a:spcBef>
                <a:spcPct val="0"/>
              </a:spcBef>
            </a:pPr>
            <a:r>
              <a:rPr lang="en-US" sz="5999">
                <a:solidFill>
                  <a:srgbClr val="FFFFFF"/>
                </a:solidFill>
                <a:latin typeface="Open Sauce SemiBold Bold"/>
              </a:rPr>
              <a:t>4. User Interface</a:t>
            </a:r>
          </a:p>
        </p:txBody>
      </p:sp>
      <p:sp>
        <p:nvSpPr>
          <p:cNvPr name="TextBox 4" id="4"/>
          <p:cNvSpPr txBox="true"/>
          <p:nvPr/>
        </p:nvSpPr>
        <p:spPr>
          <a:xfrm rot="0">
            <a:off x="1572786" y="2256998"/>
            <a:ext cx="15142428" cy="2302510"/>
          </a:xfrm>
          <a:prstGeom prst="rect">
            <a:avLst/>
          </a:prstGeom>
        </p:spPr>
        <p:txBody>
          <a:bodyPr anchor="t" rtlCol="false" tIns="0" lIns="0" bIns="0" rIns="0">
            <a:spAutoFit/>
          </a:bodyPr>
          <a:lstStyle/>
          <a:p>
            <a:pPr algn="just" marL="863601" indent="-431801" lvl="1">
              <a:lnSpc>
                <a:spcPts val="4520"/>
              </a:lnSpc>
              <a:buFont typeface="Arial"/>
              <a:buChar char="•"/>
            </a:pPr>
            <a:r>
              <a:rPr lang="en-US" sz="4000">
                <a:solidFill>
                  <a:srgbClr val="FFFFFF"/>
                </a:solidFill>
                <a:latin typeface="Open Sauce SemiBold"/>
              </a:rPr>
              <a:t>This stage is in direct contact with the user and it gives the output that users see on their screen. Every IoT device has a different interface as each device has a different task or purpose to accomplish.</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1028700" y="4190212"/>
            <a:ext cx="9020978" cy="2290482"/>
          </a:xfrm>
          <a:prstGeom prst="rect">
            <a:avLst/>
          </a:prstGeom>
        </p:spPr>
        <p:txBody>
          <a:bodyPr anchor="t" rtlCol="false" tIns="0" lIns="0" bIns="0" rIns="0">
            <a:spAutoFit/>
          </a:bodyPr>
          <a:lstStyle/>
          <a:p>
            <a:pPr algn="ctr">
              <a:lnSpc>
                <a:spcPts val="9044"/>
              </a:lnSpc>
            </a:pPr>
            <a:r>
              <a:rPr lang="en-US" sz="8004">
                <a:solidFill>
                  <a:srgbClr val="FFFFFF"/>
                </a:solidFill>
                <a:latin typeface="League Spartan"/>
              </a:rPr>
              <a:t>HOW IOT WORKS</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2560289" y="0"/>
            <a:ext cx="15600762" cy="10257501"/>
          </a:xfrm>
          <a:custGeom>
            <a:avLst/>
            <a:gdLst/>
            <a:ahLst/>
            <a:cxnLst/>
            <a:rect r="r" b="b" t="t" l="l"/>
            <a:pathLst>
              <a:path h="10257501" w="15600762">
                <a:moveTo>
                  <a:pt x="0" y="0"/>
                </a:moveTo>
                <a:lnTo>
                  <a:pt x="15600762" y="0"/>
                </a:lnTo>
                <a:lnTo>
                  <a:pt x="15600762" y="10257501"/>
                </a:lnTo>
                <a:lnTo>
                  <a:pt x="0" y="10257501"/>
                </a:lnTo>
                <a:lnTo>
                  <a:pt x="0" y="0"/>
                </a:lnTo>
                <a:close/>
              </a:path>
            </a:pathLst>
          </a:custGeom>
          <a:blipFill>
            <a:blip r:embed="rId2"/>
            <a:stretch>
              <a:fillRect l="0" t="0" r="0" b="0"/>
            </a:stretch>
          </a:blipFill>
        </p:spPr>
      </p:sp>
      <p:sp>
        <p:nvSpPr>
          <p:cNvPr name="TextBox 3" id="3"/>
          <p:cNvSpPr txBox="true"/>
          <p:nvPr/>
        </p:nvSpPr>
        <p:spPr>
          <a:xfrm rot="0">
            <a:off x="10866799" y="539477"/>
            <a:ext cx="6017942" cy="1035596"/>
          </a:xfrm>
          <a:prstGeom prst="rect">
            <a:avLst/>
          </a:prstGeom>
        </p:spPr>
        <p:txBody>
          <a:bodyPr anchor="t" rtlCol="false" tIns="0" lIns="0" bIns="0" rIns="0">
            <a:spAutoFit/>
          </a:bodyPr>
          <a:lstStyle/>
          <a:p>
            <a:pPr algn="r">
              <a:lnSpc>
                <a:spcPts val="8140"/>
              </a:lnSpc>
            </a:pPr>
            <a:r>
              <a:rPr lang="en-US" sz="7204">
                <a:solidFill>
                  <a:srgbClr val="FFFFFF"/>
                </a:solidFill>
                <a:latin typeface="Open Sauce SemiBold Bold"/>
              </a:rPr>
              <a:t>What is IoT?</a:t>
            </a:r>
          </a:p>
        </p:txBody>
      </p:sp>
      <p:sp>
        <p:nvSpPr>
          <p:cNvPr name="TextBox 4" id="4"/>
          <p:cNvSpPr txBox="true"/>
          <p:nvPr/>
        </p:nvSpPr>
        <p:spPr>
          <a:xfrm rot="0">
            <a:off x="10866799" y="1685049"/>
            <a:ext cx="7037168" cy="3714750"/>
          </a:xfrm>
          <a:prstGeom prst="rect">
            <a:avLst/>
          </a:prstGeom>
        </p:spPr>
        <p:txBody>
          <a:bodyPr anchor="t" rtlCol="false" tIns="0" lIns="0" bIns="0" rIns="0">
            <a:spAutoFit/>
          </a:bodyPr>
          <a:lstStyle/>
          <a:p>
            <a:pPr>
              <a:lnSpc>
                <a:spcPts val="4200"/>
              </a:lnSpc>
            </a:pPr>
            <a:r>
              <a:rPr lang="en-US" sz="3000">
                <a:solidFill>
                  <a:srgbClr val="FFFFFF"/>
                </a:solidFill>
                <a:latin typeface="Open Sans Bold"/>
              </a:rPr>
              <a:t> it refers to the interconnection of physical devices, such as appliances and vehicles, that are embedded with software, sensors, and connectivity which enables these objects to connect and exchange data.</a:t>
            </a:r>
          </a:p>
        </p:txBody>
      </p:sp>
      <p:sp>
        <p:nvSpPr>
          <p:cNvPr name="TextBox 5" id="5"/>
          <p:cNvSpPr txBox="true"/>
          <p:nvPr/>
        </p:nvSpPr>
        <p:spPr>
          <a:xfrm rot="0">
            <a:off x="10866799" y="5780888"/>
            <a:ext cx="6903416" cy="4248150"/>
          </a:xfrm>
          <a:prstGeom prst="rect">
            <a:avLst/>
          </a:prstGeom>
        </p:spPr>
        <p:txBody>
          <a:bodyPr anchor="t" rtlCol="false" tIns="0" lIns="0" bIns="0" rIns="0">
            <a:spAutoFit/>
          </a:bodyPr>
          <a:lstStyle/>
          <a:p>
            <a:pPr>
              <a:lnSpc>
                <a:spcPts val="4200"/>
              </a:lnSpc>
            </a:pPr>
            <a:r>
              <a:rPr lang="en-US" sz="3000">
                <a:solidFill>
                  <a:srgbClr val="FFFFFF"/>
                </a:solidFill>
                <a:latin typeface="Open Sans Bold"/>
              </a:rPr>
              <a:t>This connectivity which enables these objects to connect and exchange data. technology allows for the collection and sharing of data from a vast network of devices, creating opportunities for more efficient and automated systems. </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17" t="0" r="617" b="0"/>
          <a:stretch>
            <a:fillRect/>
          </a:stretch>
        </p:blipFill>
        <p:spPr>
          <a:xfrm flipH="false" flipV="false">
            <a:off x="0" y="0"/>
            <a:ext cx="18288000" cy="10287000"/>
          </a:xfrm>
          <a:prstGeom prst="rect">
            <a:avLst/>
          </a:prstGeom>
        </p:spPr>
      </p:pic>
      <p:sp>
        <p:nvSpPr>
          <p:cNvPr name="Freeform 3" id="3"/>
          <p:cNvSpPr/>
          <p:nvPr/>
        </p:nvSpPr>
        <p:spPr>
          <a:xfrm flipH="false" flipV="false" rot="0">
            <a:off x="1998182" y="1028700"/>
            <a:ext cx="14291635" cy="8229600"/>
          </a:xfrm>
          <a:custGeom>
            <a:avLst/>
            <a:gdLst/>
            <a:ahLst/>
            <a:cxnLst/>
            <a:rect r="r" b="b" t="t" l="l"/>
            <a:pathLst>
              <a:path h="8229600" w="14291635">
                <a:moveTo>
                  <a:pt x="0" y="0"/>
                </a:moveTo>
                <a:lnTo>
                  <a:pt x="14291636" y="0"/>
                </a:lnTo>
                <a:lnTo>
                  <a:pt x="14291636" y="8229600"/>
                </a:lnTo>
                <a:lnTo>
                  <a:pt x="0" y="8229600"/>
                </a:lnTo>
                <a:lnTo>
                  <a:pt x="0" y="0"/>
                </a:lnTo>
                <a:close/>
              </a:path>
            </a:pathLst>
          </a:custGeom>
          <a:blipFill>
            <a:blip r:embed="rId3"/>
            <a:stretch>
              <a:fillRect l="0" t="0" r="0" b="0"/>
            </a:stretch>
          </a:blipFill>
        </p:spPr>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617" t="0" r="617" b="0"/>
          <a:stretch>
            <a:fillRect/>
          </a:stretch>
        </p:blipFill>
        <p:spPr>
          <a:xfrm flipH="false" flipV="false">
            <a:off x="0" y="0"/>
            <a:ext cx="18288000" cy="10287000"/>
          </a:xfrm>
          <a:prstGeom prst="rect">
            <a:avLst/>
          </a:prstGeom>
        </p:spPr>
      </p:pic>
      <p:sp>
        <p:nvSpPr>
          <p:cNvPr name="Freeform 3" id="3"/>
          <p:cNvSpPr/>
          <p:nvPr/>
        </p:nvSpPr>
        <p:spPr>
          <a:xfrm flipH="false" flipV="false" rot="0">
            <a:off x="3173866" y="0"/>
            <a:ext cx="11940268" cy="10287000"/>
          </a:xfrm>
          <a:custGeom>
            <a:avLst/>
            <a:gdLst/>
            <a:ahLst/>
            <a:cxnLst/>
            <a:rect r="r" b="b" t="t" l="l"/>
            <a:pathLst>
              <a:path h="10287000" w="11940268">
                <a:moveTo>
                  <a:pt x="0" y="0"/>
                </a:moveTo>
                <a:lnTo>
                  <a:pt x="11940268" y="0"/>
                </a:lnTo>
                <a:lnTo>
                  <a:pt x="11940268" y="10287000"/>
                </a:lnTo>
                <a:lnTo>
                  <a:pt x="0" y="10287000"/>
                </a:lnTo>
                <a:lnTo>
                  <a:pt x="0" y="0"/>
                </a:lnTo>
                <a:close/>
              </a:path>
            </a:pathLst>
          </a:custGeom>
          <a:blipFill>
            <a:blip r:embed="rId3"/>
            <a:stretch>
              <a:fillRect l="0" t="0" r="0" b="0"/>
            </a:stretch>
          </a:blipFill>
        </p:spPr>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78" r="0" b="7778"/>
          <a:stretch>
            <a:fillRect/>
          </a:stretch>
        </p:blipFill>
        <p:spPr>
          <a:xfrm flipH="false" flipV="false">
            <a:off x="0" y="0"/>
            <a:ext cx="18288000" cy="10287000"/>
          </a:xfrm>
          <a:prstGeom prst="rect">
            <a:avLst/>
          </a:prstGeom>
        </p:spPr>
      </p:pic>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0"/>
          <a:stretch>
            <a:fillRect/>
          </a:stretch>
        </p:blipFill>
        <p:spPr>
          <a:xfrm flipH="false" flipV="false" rot="0">
            <a:off x="1828800" y="1028700"/>
            <a:ext cx="14630400" cy="8229600"/>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4108" r="0" b="5891"/>
          <a:stretch>
            <a:fillRect/>
          </a:stretch>
        </p:blipFill>
        <p:spPr>
          <a:xfrm flipH="false" flipV="false">
            <a:off x="0" y="0"/>
            <a:ext cx="18288000" cy="10287000"/>
          </a:xfrm>
          <a:prstGeom prst="rect">
            <a:avLst/>
          </a:prstGeom>
        </p:spPr>
      </p:pic>
      <p:sp>
        <p:nvSpPr>
          <p:cNvPr name="Freeform 3" id="3"/>
          <p:cNvSpPr/>
          <p:nvPr/>
        </p:nvSpPr>
        <p:spPr>
          <a:xfrm flipH="false" flipV="false" rot="0">
            <a:off x="15001619" y="6685712"/>
            <a:ext cx="3286381" cy="3866910"/>
          </a:xfrm>
          <a:custGeom>
            <a:avLst/>
            <a:gdLst/>
            <a:ahLst/>
            <a:cxnLst/>
            <a:rect r="r" b="b" t="t" l="l"/>
            <a:pathLst>
              <a:path h="3866910" w="3286381">
                <a:moveTo>
                  <a:pt x="0" y="0"/>
                </a:moveTo>
                <a:lnTo>
                  <a:pt x="3286381" y="0"/>
                </a:lnTo>
                <a:lnTo>
                  <a:pt x="3286381" y="3866910"/>
                </a:lnTo>
                <a:lnTo>
                  <a:pt x="0" y="3866910"/>
                </a:lnTo>
                <a:lnTo>
                  <a:pt x="0" y="0"/>
                </a:lnTo>
                <a:close/>
              </a:path>
            </a:pathLst>
          </a:custGeom>
          <a:blipFill>
            <a:blip r:embed="rId3"/>
            <a:stretch>
              <a:fillRect l="0" t="0" r="0" b="0"/>
            </a:stretch>
          </a:blipFill>
        </p:spPr>
      </p:sp>
      <p:sp>
        <p:nvSpPr>
          <p:cNvPr name="Freeform 4" id="4"/>
          <p:cNvSpPr/>
          <p:nvPr/>
        </p:nvSpPr>
        <p:spPr>
          <a:xfrm flipH="false" flipV="false" rot="0">
            <a:off x="11580876" y="4221929"/>
            <a:ext cx="4272443" cy="5242261"/>
          </a:xfrm>
          <a:custGeom>
            <a:avLst/>
            <a:gdLst/>
            <a:ahLst/>
            <a:cxnLst/>
            <a:rect r="r" b="b" t="t" l="l"/>
            <a:pathLst>
              <a:path h="5242261" w="4272443">
                <a:moveTo>
                  <a:pt x="0" y="0"/>
                </a:moveTo>
                <a:lnTo>
                  <a:pt x="4272443" y="0"/>
                </a:lnTo>
                <a:lnTo>
                  <a:pt x="4272443" y="5242261"/>
                </a:lnTo>
                <a:lnTo>
                  <a:pt x="0" y="5242261"/>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5" id="5"/>
          <p:cNvSpPr/>
          <p:nvPr/>
        </p:nvSpPr>
        <p:spPr>
          <a:xfrm flipH="false" flipV="false" rot="0">
            <a:off x="11580876" y="718537"/>
            <a:ext cx="4394345" cy="6124523"/>
          </a:xfrm>
          <a:custGeom>
            <a:avLst/>
            <a:gdLst/>
            <a:ahLst/>
            <a:cxnLst/>
            <a:rect r="r" b="b" t="t" l="l"/>
            <a:pathLst>
              <a:path h="6124523" w="4394345">
                <a:moveTo>
                  <a:pt x="0" y="0"/>
                </a:moveTo>
                <a:lnTo>
                  <a:pt x="4394345" y="0"/>
                </a:lnTo>
                <a:lnTo>
                  <a:pt x="4394345" y="6124522"/>
                </a:lnTo>
                <a:lnTo>
                  <a:pt x="0" y="612452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6" id="6"/>
          <p:cNvSpPr/>
          <p:nvPr/>
        </p:nvSpPr>
        <p:spPr>
          <a:xfrm flipH="false" flipV="false" rot="0">
            <a:off x="-2091385" y="3046697"/>
            <a:ext cx="4182770" cy="4114800"/>
          </a:xfrm>
          <a:custGeom>
            <a:avLst/>
            <a:gdLst/>
            <a:ahLst/>
            <a:cxnLst/>
            <a:rect r="r" b="b" t="t" l="l"/>
            <a:pathLst>
              <a:path h="4114800" w="4182770">
                <a:moveTo>
                  <a:pt x="0" y="0"/>
                </a:moveTo>
                <a:lnTo>
                  <a:pt x="4182770" y="0"/>
                </a:lnTo>
                <a:lnTo>
                  <a:pt x="4182770" y="4114800"/>
                </a:lnTo>
                <a:lnTo>
                  <a:pt x="0" y="4114800"/>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7" id="7"/>
          <p:cNvSpPr/>
          <p:nvPr/>
        </p:nvSpPr>
        <p:spPr>
          <a:xfrm flipH="false" flipV="false" rot="0">
            <a:off x="15001619" y="-711833"/>
            <a:ext cx="3286381" cy="3866910"/>
          </a:xfrm>
          <a:custGeom>
            <a:avLst/>
            <a:gdLst/>
            <a:ahLst/>
            <a:cxnLst/>
            <a:rect r="r" b="b" t="t" l="l"/>
            <a:pathLst>
              <a:path h="3866910" w="3286381">
                <a:moveTo>
                  <a:pt x="0" y="0"/>
                </a:moveTo>
                <a:lnTo>
                  <a:pt x="3286381" y="0"/>
                </a:lnTo>
                <a:lnTo>
                  <a:pt x="3286381" y="3866909"/>
                </a:lnTo>
                <a:lnTo>
                  <a:pt x="0" y="3866909"/>
                </a:lnTo>
                <a:lnTo>
                  <a:pt x="0" y="0"/>
                </a:lnTo>
                <a:close/>
              </a:path>
            </a:pathLst>
          </a:custGeom>
          <a:blipFill>
            <a:blip r:embed="rId3"/>
            <a:stretch>
              <a:fillRect l="0" t="0" r="0" b="0"/>
            </a:stretch>
          </a:blipFill>
        </p:spPr>
      </p:sp>
      <p:sp>
        <p:nvSpPr>
          <p:cNvPr name="TextBox 8" id="8"/>
          <p:cNvSpPr txBox="true"/>
          <p:nvPr/>
        </p:nvSpPr>
        <p:spPr>
          <a:xfrm rot="0">
            <a:off x="2387634" y="3253997"/>
            <a:ext cx="8896992" cy="3907500"/>
          </a:xfrm>
          <a:prstGeom prst="rect">
            <a:avLst/>
          </a:prstGeom>
        </p:spPr>
        <p:txBody>
          <a:bodyPr anchor="t" rtlCol="false" tIns="0" lIns="0" bIns="0" rIns="0">
            <a:spAutoFit/>
          </a:bodyPr>
          <a:lstStyle/>
          <a:p>
            <a:pPr algn="ctr">
              <a:lnSpc>
                <a:spcPts val="10421"/>
              </a:lnSpc>
            </a:pPr>
            <a:r>
              <a:rPr lang="en-US" sz="7444">
                <a:solidFill>
                  <a:srgbClr val="FFFFFF"/>
                </a:solidFill>
                <a:latin typeface="Oilvare Base"/>
              </a:rPr>
              <a:t>ARCHITECTURE </a:t>
            </a:r>
          </a:p>
          <a:p>
            <a:pPr algn="ctr">
              <a:lnSpc>
                <a:spcPts val="10421"/>
              </a:lnSpc>
            </a:pPr>
            <a:r>
              <a:rPr lang="en-US" sz="7444">
                <a:solidFill>
                  <a:srgbClr val="FFFFFF"/>
                </a:solidFill>
                <a:latin typeface="Oilvare Base"/>
              </a:rPr>
              <a:t>OF </a:t>
            </a:r>
          </a:p>
          <a:p>
            <a:pPr algn="ctr">
              <a:lnSpc>
                <a:spcPts val="10421"/>
              </a:lnSpc>
            </a:pPr>
            <a:r>
              <a:rPr lang="en-US" sz="7444">
                <a:solidFill>
                  <a:srgbClr val="FFFFFF"/>
                </a:solidFill>
                <a:latin typeface="Oilvare Base"/>
              </a:rPr>
              <a:t>IoT</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602" t="33475" r="10602" b="0"/>
          <a:stretch>
            <a:fillRect/>
          </a:stretch>
        </p:blipFill>
        <p:spPr>
          <a:xfrm flipH="false" flipV="false">
            <a:off x="0" y="0"/>
            <a:ext cx="18288000" cy="10287000"/>
          </a:xfrm>
          <a:prstGeom prst="rect">
            <a:avLst/>
          </a:prstGeom>
        </p:spPr>
      </p:pic>
      <p:pic>
        <p:nvPicPr>
          <p:cNvPr name="Picture 3" id="3">
            <a:hlinkClick action="ppaction://media"/>
          </p:cNvPr>
          <p:cNvPicPr>
            <a:picLocks noChangeAspect="true"/>
          </p:cNvPicPr>
          <p:nvPr>
            <a:videoFile r:link="rId4"/>
            <p:extLst>
              <p:ext uri="{DAA4B4D4-6D71-4841-9C94-3DE7FCFB9230}">
                <p14:media xmlns:p14="http://schemas.microsoft.com/office/powerpoint/2010/main" r:embed="rId5"/>
              </p:ext>
            </p:extLst>
          </p:nvPr>
        </p:nvPicPr>
        <p:blipFill>
          <a:blip r:embed="rId3"/>
          <a:srcRect l="0" t="0" r="0" b="4901"/>
          <a:stretch>
            <a:fillRect/>
          </a:stretch>
        </p:blipFill>
        <p:spPr>
          <a:xfrm flipH="false" flipV="false" rot="0">
            <a:off x="342715" y="463737"/>
            <a:ext cx="17512067" cy="9367748"/>
          </a:xfrm>
          <a:prstGeom prst="rect">
            <a:avLst/>
          </a:prstGeom>
        </p:spPr>
      </p:pic>
    </p:spTree>
  </p:cSld>
  <p:clrMapOvr>
    <a:masterClrMapping/>
  </p:clrMapOvr>
  <p:timing>
    <p:tnLst>
      <p:par>
        <p:cTn dur="indefinite" restart="never" nodeType="tmRoot">
          <p:childTnLst>
            <p:video>
              <p:cMediaNode vol="100000">
                <p:cTn fill="hold" display="false">
                  <p:stCondLst>
                    <p:cond delay="indefinite"/>
                  </p:stCondLst>
                </p:cTn>
                <p:tgtEl>
                  <p:spTgt spid="3"/>
                </p:tgtEl>
              </p:cMediaNode>
            </p:video>
          </p:childTnLst>
        </p:cTn>
      </p:par>
    </p:tnLst>
  </p:timing>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602" t="33475" r="10602" b="0"/>
          <a:stretch>
            <a:fillRect/>
          </a:stretch>
        </p:blipFill>
        <p:spPr>
          <a:xfrm flipH="false" flipV="false">
            <a:off x="0" y="0"/>
            <a:ext cx="18288000" cy="10287000"/>
          </a:xfrm>
          <a:prstGeom prst="rect">
            <a:avLst/>
          </a:prstGeom>
        </p:spPr>
      </p:pic>
      <p:sp>
        <p:nvSpPr>
          <p:cNvPr name="Freeform 3" id="3"/>
          <p:cNvSpPr/>
          <p:nvPr/>
        </p:nvSpPr>
        <p:spPr>
          <a:xfrm flipH="false" flipV="false" rot="0">
            <a:off x="14025801" y="5722487"/>
            <a:ext cx="3878199" cy="4114800"/>
          </a:xfrm>
          <a:custGeom>
            <a:avLst/>
            <a:gdLst/>
            <a:ahLst/>
            <a:cxnLst/>
            <a:rect r="r" b="b" t="t" l="l"/>
            <a:pathLst>
              <a:path h="4114800" w="3878199">
                <a:moveTo>
                  <a:pt x="0" y="0"/>
                </a:moveTo>
                <a:lnTo>
                  <a:pt x="3878199" y="0"/>
                </a:lnTo>
                <a:lnTo>
                  <a:pt x="3878199"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0" y="7200900"/>
            <a:ext cx="3531247" cy="4114800"/>
          </a:xfrm>
          <a:custGeom>
            <a:avLst/>
            <a:gdLst/>
            <a:ahLst/>
            <a:cxnLst/>
            <a:rect r="r" b="b" t="t" l="l"/>
            <a:pathLst>
              <a:path h="4114800" w="3531247">
                <a:moveTo>
                  <a:pt x="0" y="0"/>
                </a:moveTo>
                <a:lnTo>
                  <a:pt x="3531247" y="0"/>
                </a:lnTo>
                <a:lnTo>
                  <a:pt x="353124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4262199" y="1291980"/>
            <a:ext cx="9763602" cy="1368428"/>
          </a:xfrm>
          <a:prstGeom prst="rect">
            <a:avLst/>
          </a:prstGeom>
        </p:spPr>
        <p:txBody>
          <a:bodyPr anchor="t" rtlCol="false" tIns="0" lIns="0" bIns="0" rIns="0">
            <a:spAutoFit/>
          </a:bodyPr>
          <a:lstStyle/>
          <a:p>
            <a:pPr algn="ctr">
              <a:lnSpc>
                <a:spcPts val="11199"/>
              </a:lnSpc>
            </a:pPr>
            <a:r>
              <a:rPr lang="en-US" sz="7999">
                <a:solidFill>
                  <a:srgbClr val="FFFFFF"/>
                </a:solidFill>
                <a:latin typeface="Gliker SemiBold"/>
              </a:rPr>
              <a:t>IoT ARCHITECTURE</a:t>
            </a:r>
          </a:p>
        </p:txBody>
      </p:sp>
      <p:sp>
        <p:nvSpPr>
          <p:cNvPr name="TextBox 6" id="6"/>
          <p:cNvSpPr txBox="true"/>
          <p:nvPr/>
        </p:nvSpPr>
        <p:spPr>
          <a:xfrm rot="0">
            <a:off x="2533000" y="3379336"/>
            <a:ext cx="13222000" cy="2343151"/>
          </a:xfrm>
          <a:prstGeom prst="rect">
            <a:avLst/>
          </a:prstGeom>
        </p:spPr>
        <p:txBody>
          <a:bodyPr anchor="t" rtlCol="false" tIns="0" lIns="0" bIns="0" rIns="0">
            <a:spAutoFit/>
          </a:bodyPr>
          <a:lstStyle/>
          <a:p>
            <a:pPr algn="ctr">
              <a:lnSpc>
                <a:spcPts val="6299"/>
              </a:lnSpc>
            </a:pPr>
            <a:r>
              <a:rPr lang="en-US" sz="4499">
                <a:solidFill>
                  <a:srgbClr val="FFFFFF"/>
                </a:solidFill>
                <a:latin typeface="Archivo Black"/>
              </a:rPr>
              <a:t>IoT architecture is the structure enabling internet-connected devices to communicate with other devices.</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447613" y="5924924"/>
            <a:ext cx="2304288" cy="4114800"/>
          </a:xfrm>
          <a:custGeom>
            <a:avLst/>
            <a:gdLst/>
            <a:ahLst/>
            <a:cxnLst/>
            <a:rect r="r" b="b" t="t" l="l"/>
            <a:pathLst>
              <a:path h="4114800" w="2304288">
                <a:moveTo>
                  <a:pt x="0" y="0"/>
                </a:moveTo>
                <a:lnTo>
                  <a:pt x="2304288" y="0"/>
                </a:lnTo>
                <a:lnTo>
                  <a:pt x="2304288" y="4114800"/>
                </a:lnTo>
                <a:lnTo>
                  <a:pt x="0" y="411480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pic>
        <p:nvPicPr>
          <p:cNvPr name="Picture 4" id="4"/>
          <p:cNvPicPr>
            <a:picLocks noChangeAspect="true"/>
          </p:cNvPicPr>
          <p:nvPr/>
        </p:nvPicPr>
        <p:blipFill>
          <a:blip r:embed="rId5"/>
          <a:srcRect l="0" t="0" r="0" b="0"/>
          <a:stretch>
            <a:fillRect/>
          </a:stretch>
        </p:blipFill>
        <p:spPr>
          <a:xfrm flipH="false" flipV="false" rot="0">
            <a:off x="13150398" y="131983"/>
            <a:ext cx="4936344" cy="5011517"/>
          </a:xfrm>
          <a:prstGeom prst="rect">
            <a:avLst/>
          </a:prstGeom>
        </p:spPr>
      </p:pic>
      <p:sp>
        <p:nvSpPr>
          <p:cNvPr name="TextBox 5" id="5"/>
          <p:cNvSpPr txBox="true"/>
          <p:nvPr/>
        </p:nvSpPr>
        <p:spPr>
          <a:xfrm rot="0">
            <a:off x="3369826" y="3248803"/>
            <a:ext cx="11548349" cy="3195319"/>
          </a:xfrm>
          <a:prstGeom prst="rect">
            <a:avLst/>
          </a:prstGeom>
        </p:spPr>
        <p:txBody>
          <a:bodyPr anchor="t" rtlCol="false" tIns="0" lIns="0" bIns="0" rIns="0">
            <a:spAutoFit/>
          </a:bodyPr>
          <a:lstStyle/>
          <a:p>
            <a:pPr algn="ctr">
              <a:lnSpc>
                <a:spcPts val="12880"/>
              </a:lnSpc>
            </a:pPr>
            <a:r>
              <a:rPr lang="en-US" sz="9200">
                <a:solidFill>
                  <a:srgbClr val="FFFFFF"/>
                </a:solidFill>
                <a:latin typeface="Gliker SemiBold"/>
              </a:rPr>
              <a:t>LAYERS OF </a:t>
            </a:r>
          </a:p>
          <a:p>
            <a:pPr algn="ctr">
              <a:lnSpc>
                <a:spcPts val="12880"/>
              </a:lnSpc>
            </a:pPr>
            <a:r>
              <a:rPr lang="en-US" sz="9200">
                <a:solidFill>
                  <a:srgbClr val="FFFFFF"/>
                </a:solidFill>
                <a:latin typeface="Gliker SemiBold"/>
              </a:rPr>
              <a:t>IoT ARCHITECTURE </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C20"/>
        </a:solidFill>
      </p:bgPr>
    </p:bg>
    <p:spTree>
      <p:nvGrpSpPr>
        <p:cNvPr id="1" name=""/>
        <p:cNvGrpSpPr/>
        <p:nvPr/>
      </p:nvGrpSpPr>
      <p:grpSpPr>
        <a:xfrm>
          <a:off x="0" y="0"/>
          <a:ext cx="0" cy="0"/>
          <a:chOff x="0" y="0"/>
          <a:chExt cx="0" cy="0"/>
        </a:xfrm>
      </p:grpSpPr>
      <p:sp>
        <p:nvSpPr>
          <p:cNvPr name="Freeform 2" id="2"/>
          <p:cNvSpPr/>
          <p:nvPr/>
        </p:nvSpPr>
        <p:spPr>
          <a:xfrm flipH="false" flipV="false" rot="0">
            <a:off x="14531745" y="5867215"/>
            <a:ext cx="3756255" cy="4419785"/>
          </a:xfrm>
          <a:custGeom>
            <a:avLst/>
            <a:gdLst/>
            <a:ahLst/>
            <a:cxnLst/>
            <a:rect r="r" b="b" t="t" l="l"/>
            <a:pathLst>
              <a:path h="4419785" w="3756255">
                <a:moveTo>
                  <a:pt x="0" y="0"/>
                </a:moveTo>
                <a:lnTo>
                  <a:pt x="3756255" y="0"/>
                </a:lnTo>
                <a:lnTo>
                  <a:pt x="3756255" y="4419785"/>
                </a:lnTo>
                <a:lnTo>
                  <a:pt x="0" y="4419785"/>
                </a:lnTo>
                <a:lnTo>
                  <a:pt x="0" y="0"/>
                </a:lnTo>
                <a:close/>
              </a:path>
            </a:pathLst>
          </a:custGeom>
          <a:blipFill>
            <a:blip r:embed="rId2"/>
            <a:stretch>
              <a:fillRect l="0" t="0" r="0" b="0"/>
            </a:stretch>
          </a:blipFill>
        </p:spPr>
      </p:sp>
      <p:sp>
        <p:nvSpPr>
          <p:cNvPr name="Freeform 3" id="3"/>
          <p:cNvSpPr/>
          <p:nvPr/>
        </p:nvSpPr>
        <p:spPr>
          <a:xfrm flipH="true" flipV="true" rot="0">
            <a:off x="0" y="0"/>
            <a:ext cx="3756255" cy="4419785"/>
          </a:xfrm>
          <a:custGeom>
            <a:avLst/>
            <a:gdLst/>
            <a:ahLst/>
            <a:cxnLst/>
            <a:rect r="r" b="b" t="t" l="l"/>
            <a:pathLst>
              <a:path h="4419785" w="3756255">
                <a:moveTo>
                  <a:pt x="3756255" y="4419785"/>
                </a:moveTo>
                <a:lnTo>
                  <a:pt x="0" y="4419785"/>
                </a:lnTo>
                <a:lnTo>
                  <a:pt x="0" y="0"/>
                </a:lnTo>
                <a:lnTo>
                  <a:pt x="3756255" y="0"/>
                </a:lnTo>
                <a:lnTo>
                  <a:pt x="3756255" y="4419785"/>
                </a:lnTo>
                <a:close/>
              </a:path>
            </a:pathLst>
          </a:custGeom>
          <a:blipFill>
            <a:blip r:embed="rId2"/>
            <a:stretch>
              <a:fillRect l="0" t="0" r="0" b="0"/>
            </a:stretch>
          </a:blipFill>
        </p:spPr>
      </p:sp>
      <p:grpSp>
        <p:nvGrpSpPr>
          <p:cNvPr name="Group 4" id="4"/>
          <p:cNvGrpSpPr/>
          <p:nvPr/>
        </p:nvGrpSpPr>
        <p:grpSpPr>
          <a:xfrm rot="0">
            <a:off x="0" y="0"/>
            <a:ext cx="18288000" cy="10287000"/>
            <a:chOff x="0" y="0"/>
            <a:chExt cx="24384000" cy="13716000"/>
          </a:xfrm>
        </p:grpSpPr>
        <p:pic>
          <p:nvPicPr>
            <p:cNvPr name="Picture 5" id="5"/>
            <p:cNvPicPr>
              <a:picLocks noChangeAspect="true"/>
            </p:cNvPicPr>
            <p:nvPr/>
          </p:nvPicPr>
          <p:blipFill>
            <a:blip r:embed="rId3">
              <a:alphaModFix amt="26000"/>
            </a:blip>
            <a:srcRect l="0" t="7812" r="0" b="7812"/>
            <a:stretch>
              <a:fillRect/>
            </a:stretch>
          </p:blipFill>
          <p:spPr>
            <a:xfrm flipH="false" flipV="false">
              <a:off x="0" y="0"/>
              <a:ext cx="24384000" cy="13716000"/>
            </a:xfrm>
            <a:prstGeom prst="rect">
              <a:avLst/>
            </a:prstGeom>
          </p:spPr>
        </p:pic>
      </p:grpSp>
      <p:sp>
        <p:nvSpPr>
          <p:cNvPr name="Freeform 6" id="6"/>
          <p:cNvSpPr/>
          <p:nvPr/>
        </p:nvSpPr>
        <p:spPr>
          <a:xfrm flipH="false" flipV="false" rot="0">
            <a:off x="3837075" y="3062142"/>
            <a:ext cx="10613849" cy="5972775"/>
          </a:xfrm>
          <a:custGeom>
            <a:avLst/>
            <a:gdLst/>
            <a:ahLst/>
            <a:cxnLst/>
            <a:rect r="r" b="b" t="t" l="l"/>
            <a:pathLst>
              <a:path h="5972775" w="10613849">
                <a:moveTo>
                  <a:pt x="0" y="0"/>
                </a:moveTo>
                <a:lnTo>
                  <a:pt x="10613850" y="0"/>
                </a:lnTo>
                <a:lnTo>
                  <a:pt x="10613850" y="5972774"/>
                </a:lnTo>
                <a:lnTo>
                  <a:pt x="0" y="5972774"/>
                </a:lnTo>
                <a:lnTo>
                  <a:pt x="0" y="0"/>
                </a:lnTo>
                <a:close/>
              </a:path>
            </a:pathLst>
          </a:custGeom>
          <a:blipFill>
            <a:blip r:embed="rId4"/>
            <a:stretch>
              <a:fillRect l="0" t="0" r="0" b="0"/>
            </a:stretch>
          </a:blipFill>
        </p:spPr>
      </p:sp>
      <p:sp>
        <p:nvSpPr>
          <p:cNvPr name="TextBox 7" id="7"/>
          <p:cNvSpPr txBox="true"/>
          <p:nvPr/>
        </p:nvSpPr>
        <p:spPr>
          <a:xfrm rot="0">
            <a:off x="2775423" y="574133"/>
            <a:ext cx="12013131" cy="2299323"/>
          </a:xfrm>
          <a:prstGeom prst="rect">
            <a:avLst/>
          </a:prstGeom>
        </p:spPr>
        <p:txBody>
          <a:bodyPr anchor="t" rtlCol="false" tIns="0" lIns="0" bIns="0" rIns="0">
            <a:spAutoFit/>
          </a:bodyPr>
          <a:lstStyle/>
          <a:p>
            <a:pPr algn="ctr">
              <a:lnSpc>
                <a:spcPts val="9240"/>
              </a:lnSpc>
            </a:pPr>
            <a:r>
              <a:rPr lang="en-US" sz="6600">
                <a:solidFill>
                  <a:srgbClr val="FFFFFF"/>
                </a:solidFill>
                <a:latin typeface="Gliker SemiBold"/>
              </a:rPr>
              <a:t>MAIN LAYERS OF IoT ARCHITECTURE</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242919" y="1692054"/>
            <a:ext cx="12386919" cy="12386919"/>
          </a:xfrm>
          <a:custGeom>
            <a:avLst/>
            <a:gdLst/>
            <a:ahLst/>
            <a:cxnLst/>
            <a:rect r="r" b="b" t="t" l="l"/>
            <a:pathLst>
              <a:path h="12386919" w="12386919">
                <a:moveTo>
                  <a:pt x="0" y="0"/>
                </a:moveTo>
                <a:lnTo>
                  <a:pt x="12386919" y="0"/>
                </a:lnTo>
                <a:lnTo>
                  <a:pt x="12386919" y="12386920"/>
                </a:lnTo>
                <a:lnTo>
                  <a:pt x="0" y="12386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57110" y="389540"/>
            <a:ext cx="3793097" cy="4114800"/>
          </a:xfrm>
          <a:custGeom>
            <a:avLst/>
            <a:gdLst/>
            <a:ahLst/>
            <a:cxnLst/>
            <a:rect r="r" b="b" t="t" l="l"/>
            <a:pathLst>
              <a:path h="4114800" w="3793097">
                <a:moveTo>
                  <a:pt x="0" y="0"/>
                </a:moveTo>
                <a:lnTo>
                  <a:pt x="3793097" y="0"/>
                </a:lnTo>
                <a:lnTo>
                  <a:pt x="379309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14115114" y="5828114"/>
            <a:ext cx="3793097" cy="4114800"/>
          </a:xfrm>
          <a:custGeom>
            <a:avLst/>
            <a:gdLst/>
            <a:ahLst/>
            <a:cxnLst/>
            <a:rect r="r" b="b" t="t" l="l"/>
            <a:pathLst>
              <a:path h="4114800" w="3793097">
                <a:moveTo>
                  <a:pt x="0" y="0"/>
                </a:moveTo>
                <a:lnTo>
                  <a:pt x="3793098" y="0"/>
                </a:lnTo>
                <a:lnTo>
                  <a:pt x="379309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9" id="9"/>
          <p:cNvSpPr/>
          <p:nvPr/>
        </p:nvSpPr>
        <p:spPr>
          <a:xfrm flipH="false" flipV="false" rot="0">
            <a:off x="357110" y="7572251"/>
            <a:ext cx="3429530" cy="2370663"/>
          </a:xfrm>
          <a:custGeom>
            <a:avLst/>
            <a:gdLst/>
            <a:ahLst/>
            <a:cxnLst/>
            <a:rect r="r" b="b" t="t" l="l"/>
            <a:pathLst>
              <a:path h="2370663" w="3429530">
                <a:moveTo>
                  <a:pt x="0" y="0"/>
                </a:moveTo>
                <a:lnTo>
                  <a:pt x="3429530" y="0"/>
                </a:lnTo>
                <a:lnTo>
                  <a:pt x="3429530" y="2370663"/>
                </a:lnTo>
                <a:lnTo>
                  <a:pt x="0" y="2370663"/>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10" id="10"/>
          <p:cNvSpPr/>
          <p:nvPr/>
        </p:nvSpPr>
        <p:spPr>
          <a:xfrm flipH="false" flipV="false" rot="0">
            <a:off x="15876243" y="253995"/>
            <a:ext cx="2031969" cy="2357770"/>
          </a:xfrm>
          <a:custGeom>
            <a:avLst/>
            <a:gdLst/>
            <a:ahLst/>
            <a:cxnLst/>
            <a:rect r="r" b="b" t="t" l="l"/>
            <a:pathLst>
              <a:path h="2357770" w="2031969">
                <a:moveTo>
                  <a:pt x="0" y="0"/>
                </a:moveTo>
                <a:lnTo>
                  <a:pt x="2031969" y="0"/>
                </a:lnTo>
                <a:lnTo>
                  <a:pt x="2031969" y="2357771"/>
                </a:lnTo>
                <a:lnTo>
                  <a:pt x="0" y="2357771"/>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150207" y="554358"/>
            <a:ext cx="10062092"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Architype Aubette"/>
              </a:rPr>
              <a:t>PERCEPTION LAYER </a:t>
            </a:r>
          </a:p>
        </p:txBody>
      </p:sp>
      <p:sp>
        <p:nvSpPr>
          <p:cNvPr name="TextBox 12" id="12"/>
          <p:cNvSpPr txBox="true"/>
          <p:nvPr/>
        </p:nvSpPr>
        <p:spPr>
          <a:xfrm rot="0">
            <a:off x="1832227" y="2790274"/>
            <a:ext cx="14698051" cy="5989955"/>
          </a:xfrm>
          <a:prstGeom prst="rect">
            <a:avLst/>
          </a:prstGeom>
        </p:spPr>
        <p:txBody>
          <a:bodyPr anchor="t" rtlCol="false" tIns="0" lIns="0" bIns="0" rIns="0">
            <a:spAutoFit/>
          </a:bodyPr>
          <a:lstStyle/>
          <a:p>
            <a:pPr algn="ctr">
              <a:lnSpc>
                <a:spcPts val="5319"/>
              </a:lnSpc>
            </a:pPr>
            <a:r>
              <a:rPr lang="en-US" sz="3799">
                <a:solidFill>
                  <a:srgbClr val="FFFFFF"/>
                </a:solidFill>
                <a:latin typeface="Archivo Black"/>
              </a:rPr>
              <a:t>The perception layer is the bottommost layer of the IoT architecture and includes the physical devices or sensors that gather data from the surrounding environment. These devices can be various sensors, actuators, RFID tags, cameras, or any other sensing device capable of detecting and measuring different parameters like temperature, humidity, motion, light, etc.</a:t>
            </a:r>
          </a:p>
          <a:p>
            <a:pPr algn="ctr">
              <a:lnSpc>
                <a:spcPts val="5319"/>
              </a:lnSpc>
            </a:pP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true" flipV="false">
            <a:off x="0" y="0"/>
            <a:ext cx="18288000" cy="10287000"/>
          </a:xfrm>
          <a:prstGeom prst="rect">
            <a:avLst/>
          </a:prstGeom>
        </p:spPr>
      </p:pic>
      <p:sp>
        <p:nvSpPr>
          <p:cNvPr name="TextBox 3" id="3"/>
          <p:cNvSpPr txBox="true"/>
          <p:nvPr/>
        </p:nvSpPr>
        <p:spPr>
          <a:xfrm rot="0">
            <a:off x="781686" y="895350"/>
            <a:ext cx="7741692" cy="1153640"/>
          </a:xfrm>
          <a:prstGeom prst="rect">
            <a:avLst/>
          </a:prstGeom>
        </p:spPr>
        <p:txBody>
          <a:bodyPr anchor="t" rtlCol="false" tIns="0" lIns="0" bIns="0" rIns="0">
            <a:spAutoFit/>
          </a:bodyPr>
          <a:lstStyle/>
          <a:p>
            <a:pPr algn="ctr">
              <a:lnSpc>
                <a:spcPts val="9419"/>
              </a:lnSpc>
            </a:pPr>
            <a:r>
              <a:rPr lang="en-US" sz="6728">
                <a:solidFill>
                  <a:srgbClr val="FFFFFF"/>
                </a:solidFill>
                <a:latin typeface="Gliker SemiBold"/>
              </a:rPr>
              <a:t>NETWORK LAYER </a:t>
            </a:r>
          </a:p>
        </p:txBody>
      </p:sp>
      <p:sp>
        <p:nvSpPr>
          <p:cNvPr name="TextBox 4" id="4"/>
          <p:cNvSpPr txBox="true"/>
          <p:nvPr/>
        </p:nvSpPr>
        <p:spPr>
          <a:xfrm rot="0">
            <a:off x="781686" y="2989226"/>
            <a:ext cx="9434621" cy="5390515"/>
          </a:xfrm>
          <a:prstGeom prst="rect">
            <a:avLst/>
          </a:prstGeom>
        </p:spPr>
        <p:txBody>
          <a:bodyPr anchor="t" rtlCol="false" tIns="0" lIns="0" bIns="0" rIns="0">
            <a:spAutoFit/>
          </a:bodyPr>
          <a:lstStyle/>
          <a:p>
            <a:pPr>
              <a:lnSpc>
                <a:spcPts val="4759"/>
              </a:lnSpc>
            </a:pPr>
            <a:r>
              <a:rPr lang="en-US" sz="3399">
                <a:solidFill>
                  <a:srgbClr val="FFFFFF"/>
                </a:solidFill>
                <a:latin typeface="Archivo Black"/>
              </a:rPr>
              <a:t>The network layer facilitates the communication and connectivity between the devices in the IoT ecosystem. It consists of various networking technologies, protocols, and infrastructure components like routers, gateways, switches, and wireless networks (Wi-Fi, Bluetooth, Zigbee, cellular networks, etc.).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11653" r="0" b="3918"/>
          <a:stretch>
            <a:fillRect/>
          </a:stretch>
        </p:blipFill>
        <p:spPr>
          <a:xfrm flipH="false" flipV="false">
            <a:off x="0" y="0"/>
            <a:ext cx="18288000" cy="10287000"/>
          </a:xfrm>
          <a:prstGeom prst="rect">
            <a:avLst/>
          </a:prstGeom>
        </p:spPr>
      </p:pic>
      <p:sp>
        <p:nvSpPr>
          <p:cNvPr name="TextBox 3" id="3"/>
          <p:cNvSpPr txBox="true"/>
          <p:nvPr/>
        </p:nvSpPr>
        <p:spPr>
          <a:xfrm rot="0">
            <a:off x="4631546" y="3787985"/>
            <a:ext cx="10598305" cy="3092996"/>
          </a:xfrm>
          <a:prstGeom prst="rect">
            <a:avLst/>
          </a:prstGeom>
        </p:spPr>
        <p:txBody>
          <a:bodyPr anchor="t" rtlCol="false" tIns="0" lIns="0" bIns="0" rIns="0">
            <a:spAutoFit/>
          </a:bodyPr>
          <a:lstStyle/>
          <a:p>
            <a:pPr>
              <a:lnSpc>
                <a:spcPts val="8140"/>
              </a:lnSpc>
            </a:pPr>
            <a:r>
              <a:rPr lang="en-US" sz="7204">
                <a:solidFill>
                  <a:srgbClr val="FFFFFF"/>
                </a:solidFill>
                <a:latin typeface="Open Sauce SemiBold Bold"/>
              </a:rPr>
              <a:t>THE HISTORY OF </a:t>
            </a:r>
          </a:p>
          <a:p>
            <a:pPr>
              <a:lnSpc>
                <a:spcPts val="8140"/>
              </a:lnSpc>
            </a:pPr>
            <a:r>
              <a:rPr lang="en-US" sz="7204">
                <a:solidFill>
                  <a:srgbClr val="FFFFFF"/>
                </a:solidFill>
                <a:latin typeface="Open Sauce SemiBold Bold"/>
              </a:rPr>
              <a:t>INTERNET OF THINGS</a:t>
            </a:r>
          </a:p>
          <a:p>
            <a:pPr>
              <a:lnSpc>
                <a:spcPts val="8140"/>
              </a:lnSpc>
            </a:pPr>
            <a:r>
              <a:rPr lang="en-US" sz="7204">
                <a:solidFill>
                  <a:srgbClr val="FFFFFF"/>
                </a:solidFill>
                <a:latin typeface="Open Sauce SemiBold Bold"/>
              </a:rPr>
              <a:t>(IoT)</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a:off x="0" y="0"/>
            <a:ext cx="18288000" cy="10287000"/>
          </a:xfrm>
          <a:prstGeom prst="rect">
            <a:avLst/>
          </a:prstGeom>
        </p:spPr>
      </p:pic>
      <p:sp>
        <p:nvSpPr>
          <p:cNvPr name="TextBox 3" id="3"/>
          <p:cNvSpPr txBox="true"/>
          <p:nvPr/>
        </p:nvSpPr>
        <p:spPr>
          <a:xfrm rot="0">
            <a:off x="9161633" y="904875"/>
            <a:ext cx="8097667" cy="1046435"/>
          </a:xfrm>
          <a:prstGeom prst="rect">
            <a:avLst/>
          </a:prstGeom>
        </p:spPr>
        <p:txBody>
          <a:bodyPr anchor="t" rtlCol="false" tIns="0" lIns="0" bIns="0" rIns="0">
            <a:spAutoFit/>
          </a:bodyPr>
          <a:lstStyle/>
          <a:p>
            <a:pPr algn="ctr">
              <a:lnSpc>
                <a:spcPts val="8517"/>
              </a:lnSpc>
            </a:pPr>
            <a:r>
              <a:rPr lang="en-US" sz="6084">
                <a:solidFill>
                  <a:srgbClr val="FFFFFF"/>
                </a:solidFill>
                <a:latin typeface="Gliker SemiBold"/>
              </a:rPr>
              <a:t>PROCESSING LAYER </a:t>
            </a:r>
          </a:p>
        </p:txBody>
      </p:sp>
      <p:sp>
        <p:nvSpPr>
          <p:cNvPr name="TextBox 4" id="4"/>
          <p:cNvSpPr txBox="true"/>
          <p:nvPr/>
        </p:nvSpPr>
        <p:spPr>
          <a:xfrm rot="0">
            <a:off x="9161633" y="2816028"/>
            <a:ext cx="8097667" cy="6590665"/>
          </a:xfrm>
          <a:prstGeom prst="rect">
            <a:avLst/>
          </a:prstGeom>
        </p:spPr>
        <p:txBody>
          <a:bodyPr anchor="t" rtlCol="false" tIns="0" lIns="0" bIns="0" rIns="0">
            <a:spAutoFit/>
          </a:bodyPr>
          <a:lstStyle/>
          <a:p>
            <a:pPr>
              <a:lnSpc>
                <a:spcPts val="4759"/>
              </a:lnSpc>
            </a:pPr>
            <a:r>
              <a:rPr lang="en-US" sz="3399">
                <a:solidFill>
                  <a:srgbClr val="FFFFFF"/>
                </a:solidFill>
                <a:latin typeface="Archivo Black"/>
              </a:rPr>
              <a:t>A fundamental component of an IoT system architecture is its processing layer, also called the middleware layer, which typically leverages many connected computers simultaneously, in the form of </a:t>
            </a:r>
            <a:r>
              <a:rPr lang="en-US" sz="3399" u="sng">
                <a:solidFill>
                  <a:srgbClr val="FFFFFF"/>
                </a:solidFill>
                <a:latin typeface="Archivo Black"/>
                <a:hlinkClick r:id="rId3" tooltip="https://dgtlinfra.com/cloud-internet-of-things-iot/"/>
              </a:rPr>
              <a:t>cloud computing</a:t>
            </a:r>
            <a:r>
              <a:rPr lang="en-US" sz="3399">
                <a:solidFill>
                  <a:srgbClr val="FFFFFF"/>
                </a:solidFill>
                <a:latin typeface="Archivo Black"/>
              </a:rPr>
              <a:t>, to deliver superior compute, storage, networking, and security performance.</a:t>
            </a:r>
          </a:p>
          <a:p>
            <a:pPr>
              <a:lnSpc>
                <a:spcPts val="4759"/>
              </a:lnSpc>
            </a:pP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grpSp>
        <p:nvGrpSpPr>
          <p:cNvPr name="Group 3" id="3"/>
          <p:cNvGrpSpPr/>
          <p:nvPr/>
        </p:nvGrpSpPr>
        <p:grpSpPr>
          <a:xfrm rot="0">
            <a:off x="0" y="0"/>
            <a:ext cx="18288000" cy="10287000"/>
            <a:chOff x="0" y="0"/>
            <a:chExt cx="4816593" cy="2709333"/>
          </a:xfrm>
        </p:grpSpPr>
        <p:sp>
          <p:nvSpPr>
            <p:cNvPr name="Freeform 4" id="4"/>
            <p:cNvSpPr/>
            <p:nvPr/>
          </p:nvSpPr>
          <p:spPr>
            <a:xfrm flipH="false" flipV="false" rot="0">
              <a:off x="0" y="0"/>
              <a:ext cx="4816592" cy="2709333"/>
            </a:xfrm>
            <a:custGeom>
              <a:avLst/>
              <a:gdLst/>
              <a:ahLst/>
              <a:cxnLst/>
              <a:rect r="r" b="b" t="t" l="l"/>
              <a:pathLst>
                <a:path h="2709333" w="4816592">
                  <a:moveTo>
                    <a:pt x="0" y="0"/>
                  </a:moveTo>
                  <a:lnTo>
                    <a:pt x="4816592" y="0"/>
                  </a:lnTo>
                  <a:lnTo>
                    <a:pt x="4816592" y="2709333"/>
                  </a:lnTo>
                  <a:lnTo>
                    <a:pt x="0" y="2709333"/>
                  </a:lnTo>
                  <a:close/>
                </a:path>
              </a:pathLst>
            </a:custGeom>
            <a:solidFill>
              <a:srgbClr val="001E44">
                <a:alpha val="60000"/>
              </a:srgbClr>
            </a:solidFill>
          </p:spPr>
        </p:sp>
        <p:sp>
          <p:nvSpPr>
            <p:cNvPr name="TextBox 5" id="5"/>
            <p:cNvSpPr txBox="true"/>
            <p:nvPr/>
          </p:nvSpPr>
          <p:spPr>
            <a:xfrm>
              <a:off x="0" y="-38100"/>
              <a:ext cx="812800" cy="850900"/>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3242919" y="1692054"/>
            <a:ext cx="12386919" cy="12386919"/>
          </a:xfrm>
          <a:custGeom>
            <a:avLst/>
            <a:gdLst/>
            <a:ahLst/>
            <a:cxnLst/>
            <a:rect r="r" b="b" t="t" l="l"/>
            <a:pathLst>
              <a:path h="12386919" w="12386919">
                <a:moveTo>
                  <a:pt x="0" y="0"/>
                </a:moveTo>
                <a:lnTo>
                  <a:pt x="12386919" y="0"/>
                </a:lnTo>
                <a:lnTo>
                  <a:pt x="12386919" y="12386920"/>
                </a:lnTo>
                <a:lnTo>
                  <a:pt x="0" y="1238692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7" id="7"/>
          <p:cNvSpPr/>
          <p:nvPr/>
        </p:nvSpPr>
        <p:spPr>
          <a:xfrm flipH="false" flipV="false" rot="0">
            <a:off x="357110" y="389540"/>
            <a:ext cx="3793097" cy="4114800"/>
          </a:xfrm>
          <a:custGeom>
            <a:avLst/>
            <a:gdLst/>
            <a:ahLst/>
            <a:cxnLst/>
            <a:rect r="r" b="b" t="t" l="l"/>
            <a:pathLst>
              <a:path h="4114800" w="3793097">
                <a:moveTo>
                  <a:pt x="0" y="0"/>
                </a:moveTo>
                <a:lnTo>
                  <a:pt x="3793097" y="0"/>
                </a:lnTo>
                <a:lnTo>
                  <a:pt x="3793097"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8" id="8"/>
          <p:cNvSpPr/>
          <p:nvPr/>
        </p:nvSpPr>
        <p:spPr>
          <a:xfrm flipH="false" flipV="false" rot="-10800000">
            <a:off x="14115114" y="5828114"/>
            <a:ext cx="3793097" cy="4114800"/>
          </a:xfrm>
          <a:custGeom>
            <a:avLst/>
            <a:gdLst/>
            <a:ahLst/>
            <a:cxnLst/>
            <a:rect r="r" b="b" t="t" l="l"/>
            <a:pathLst>
              <a:path h="4114800" w="3793097">
                <a:moveTo>
                  <a:pt x="0" y="0"/>
                </a:moveTo>
                <a:lnTo>
                  <a:pt x="3793098" y="0"/>
                </a:lnTo>
                <a:lnTo>
                  <a:pt x="3793098" y="4114800"/>
                </a:lnTo>
                <a:lnTo>
                  <a:pt x="0" y="411480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9" id="9"/>
          <p:cNvSpPr txBox="true"/>
          <p:nvPr/>
        </p:nvSpPr>
        <p:spPr>
          <a:xfrm rot="0">
            <a:off x="4340053" y="554358"/>
            <a:ext cx="9682401" cy="1576069"/>
          </a:xfrm>
          <a:prstGeom prst="rect">
            <a:avLst/>
          </a:prstGeom>
        </p:spPr>
        <p:txBody>
          <a:bodyPr anchor="t" rtlCol="false" tIns="0" lIns="0" bIns="0" rIns="0">
            <a:spAutoFit/>
          </a:bodyPr>
          <a:lstStyle/>
          <a:p>
            <a:pPr algn="ctr">
              <a:lnSpc>
                <a:spcPts val="12880"/>
              </a:lnSpc>
            </a:pPr>
            <a:r>
              <a:rPr lang="en-US" sz="9200">
                <a:solidFill>
                  <a:srgbClr val="FFFFFF"/>
                </a:solidFill>
                <a:latin typeface="Architype Aubette"/>
              </a:rPr>
              <a:t>PROCESSING LAYER</a:t>
            </a:r>
          </a:p>
        </p:txBody>
      </p:sp>
      <p:sp>
        <p:nvSpPr>
          <p:cNvPr name="TextBox 10" id="10"/>
          <p:cNvSpPr txBox="true"/>
          <p:nvPr/>
        </p:nvSpPr>
        <p:spPr>
          <a:xfrm rot="0">
            <a:off x="1691941" y="2389790"/>
            <a:ext cx="15942603" cy="2350473"/>
          </a:xfrm>
          <a:prstGeom prst="rect">
            <a:avLst/>
          </a:prstGeom>
        </p:spPr>
        <p:txBody>
          <a:bodyPr anchor="t" rtlCol="false" tIns="0" lIns="0" bIns="0" rIns="0">
            <a:spAutoFit/>
          </a:bodyPr>
          <a:lstStyle/>
          <a:p>
            <a:pPr algn="ctr">
              <a:lnSpc>
                <a:spcPts val="3768"/>
              </a:lnSpc>
            </a:pPr>
            <a:r>
              <a:rPr lang="en-US" sz="2691">
                <a:solidFill>
                  <a:srgbClr val="FFFFFF"/>
                </a:solidFill>
                <a:latin typeface="Archivo Black"/>
              </a:rPr>
              <a:t>An IoT system typically handles huge volumes of data, generated by numerous edge devices, at multiple sites on the edges of the network. The ‘middleware’ of the processing layer utilizes a three-stage approach to prepare this data for the application layer:</a:t>
            </a:r>
          </a:p>
          <a:p>
            <a:pPr algn="ctr">
              <a:lnSpc>
                <a:spcPts val="3768"/>
              </a:lnSpc>
            </a:pPr>
          </a:p>
        </p:txBody>
      </p:sp>
      <p:sp>
        <p:nvSpPr>
          <p:cNvPr name="TextBox 11" id="11"/>
          <p:cNvSpPr txBox="true"/>
          <p:nvPr/>
        </p:nvSpPr>
        <p:spPr>
          <a:xfrm rot="0">
            <a:off x="2021392" y="4437665"/>
            <a:ext cx="14319723" cy="5035578"/>
          </a:xfrm>
          <a:prstGeom prst="rect">
            <a:avLst/>
          </a:prstGeom>
        </p:spPr>
        <p:txBody>
          <a:bodyPr anchor="t" rtlCol="false" tIns="0" lIns="0" bIns="0" rIns="0">
            <a:spAutoFit/>
          </a:bodyPr>
          <a:lstStyle/>
          <a:p>
            <a:pPr>
              <a:lnSpc>
                <a:spcPts val="3323"/>
              </a:lnSpc>
            </a:pPr>
            <a:r>
              <a:rPr lang="en-US" sz="2373">
                <a:solidFill>
                  <a:srgbClr val="FFFFFF"/>
                </a:solidFill>
                <a:latin typeface="Archivo Black"/>
              </a:rPr>
              <a:t>1.  Data Accumulation: middleware correctly identifies and assigns different data types to the appropriate storage. Unstructured data, such as audio and video streams and images, typically require more storage space and are </a:t>
            </a:r>
            <a:r>
              <a:rPr lang="en-US" sz="2373" u="sng">
                <a:solidFill>
                  <a:srgbClr val="FFFFFF"/>
                </a:solidFill>
                <a:latin typeface="Archivo Black"/>
                <a:hlinkClick r:id="rId7" tooltip="https://dgtlinfra.com/data-lake-cloud-aws-azure/"/>
              </a:rPr>
              <a:t>housed in data lakes</a:t>
            </a:r>
            <a:r>
              <a:rPr lang="en-US" sz="2373">
                <a:solidFill>
                  <a:srgbClr val="FFFFFF"/>
                </a:solidFill>
                <a:latin typeface="Archivo Black"/>
              </a:rPr>
              <a:t>. Whereas structured data, comprising instrument readings, log values, and measurements (telemetry data) are more space-efficient and are stored in data warehouses</a:t>
            </a:r>
          </a:p>
          <a:p>
            <a:pPr>
              <a:lnSpc>
                <a:spcPts val="3323"/>
              </a:lnSpc>
            </a:pPr>
            <a:r>
              <a:rPr lang="en-US" sz="2373">
                <a:solidFill>
                  <a:srgbClr val="FFFFFF"/>
                </a:solidFill>
                <a:latin typeface="Archivo Black"/>
              </a:rPr>
              <a:t>2.  Data Abstraction: involves aggregating data from multiple sources, as well as ensuring that data is converted into a format that can be “read” by the software of the application layer</a:t>
            </a:r>
          </a:p>
          <a:p>
            <a:pPr>
              <a:lnSpc>
                <a:spcPts val="3323"/>
              </a:lnSpc>
            </a:pPr>
            <a:r>
              <a:rPr lang="en-US" sz="2373">
                <a:solidFill>
                  <a:srgbClr val="FFFFFF"/>
                </a:solidFill>
                <a:latin typeface="Archivo Black"/>
              </a:rPr>
              <a:t>3.  Data Analysis: employs machine learning (ML) or deep learning algorithms, which are specialized in detecting patterns within large and seemingly random data sets</a:t>
            </a:r>
          </a:p>
          <a:p>
            <a:pPr algn="ctr">
              <a:lnSpc>
                <a:spcPts val="3323"/>
              </a:lnSpc>
            </a:pP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15162233" y="432253"/>
            <a:ext cx="2852242" cy="2841546"/>
          </a:xfrm>
          <a:custGeom>
            <a:avLst/>
            <a:gdLst/>
            <a:ahLst/>
            <a:cxnLst/>
            <a:rect r="r" b="b" t="t" l="l"/>
            <a:pathLst>
              <a:path h="2841546" w="2852242">
                <a:moveTo>
                  <a:pt x="0" y="0"/>
                </a:moveTo>
                <a:lnTo>
                  <a:pt x="2852242" y="0"/>
                </a:lnTo>
                <a:lnTo>
                  <a:pt x="2852242" y="2841546"/>
                </a:lnTo>
                <a:lnTo>
                  <a:pt x="0" y="28415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241311" y="226880"/>
            <a:ext cx="3252293" cy="3252293"/>
          </a:xfrm>
          <a:custGeom>
            <a:avLst/>
            <a:gdLst/>
            <a:ahLst/>
            <a:cxnLst/>
            <a:rect r="r" b="b" t="t" l="l"/>
            <a:pathLst>
              <a:path h="3252293" w="3252293">
                <a:moveTo>
                  <a:pt x="0" y="0"/>
                </a:moveTo>
                <a:lnTo>
                  <a:pt x="3252293" y="0"/>
                </a:lnTo>
                <a:lnTo>
                  <a:pt x="3252293" y="3252293"/>
                </a:lnTo>
                <a:lnTo>
                  <a:pt x="0" y="3252293"/>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3790537" y="885825"/>
            <a:ext cx="10706927" cy="1253120"/>
          </a:xfrm>
          <a:prstGeom prst="rect">
            <a:avLst/>
          </a:prstGeom>
        </p:spPr>
        <p:txBody>
          <a:bodyPr anchor="t" rtlCol="false" tIns="0" lIns="0" bIns="0" rIns="0">
            <a:spAutoFit/>
          </a:bodyPr>
          <a:lstStyle/>
          <a:p>
            <a:pPr algn="ctr">
              <a:lnSpc>
                <a:spcPts val="10250"/>
              </a:lnSpc>
            </a:pPr>
            <a:r>
              <a:rPr lang="en-US" sz="7321">
                <a:solidFill>
                  <a:srgbClr val="FFFFFF"/>
                </a:solidFill>
                <a:latin typeface="Gliker SemiBold Bold"/>
              </a:rPr>
              <a:t>APPLICATION LAYER</a:t>
            </a:r>
          </a:p>
        </p:txBody>
      </p:sp>
      <p:sp>
        <p:nvSpPr>
          <p:cNvPr name="TextBox 6" id="6"/>
          <p:cNvSpPr txBox="true"/>
          <p:nvPr/>
        </p:nvSpPr>
        <p:spPr>
          <a:xfrm rot="0">
            <a:off x="1699646" y="3393448"/>
            <a:ext cx="14888708" cy="4714876"/>
          </a:xfrm>
          <a:prstGeom prst="rect">
            <a:avLst/>
          </a:prstGeom>
        </p:spPr>
        <p:txBody>
          <a:bodyPr anchor="t" rtlCol="false" tIns="0" lIns="0" bIns="0" rIns="0">
            <a:spAutoFit/>
          </a:bodyPr>
          <a:lstStyle/>
          <a:p>
            <a:pPr algn="ctr">
              <a:lnSpc>
                <a:spcPts val="6299"/>
              </a:lnSpc>
            </a:pPr>
            <a:r>
              <a:rPr lang="en-US" sz="4499">
                <a:solidFill>
                  <a:srgbClr val="FFFFFF"/>
                </a:solidFill>
                <a:latin typeface="Archivo Black"/>
              </a:rPr>
              <a:t>The application layer focuses on processing and analyzing the data collected by the perception layer. It involves data storage, data management, and data processing components, such as cloud platforms, edge computing devices, and data analytics tools.</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0602" t="33475" r="10602" b="0"/>
          <a:stretch>
            <a:fillRect/>
          </a:stretch>
        </p:blipFill>
        <p:spPr>
          <a:xfrm flipH="false" flipV="false">
            <a:off x="0" y="0"/>
            <a:ext cx="18288000" cy="10287000"/>
          </a:xfrm>
          <a:prstGeom prst="rect">
            <a:avLst/>
          </a:prstGeom>
        </p:spPr>
      </p:pic>
      <p:sp>
        <p:nvSpPr>
          <p:cNvPr name="Freeform 3" id="3"/>
          <p:cNvSpPr/>
          <p:nvPr/>
        </p:nvSpPr>
        <p:spPr>
          <a:xfrm flipH="false" flipV="false" rot="0">
            <a:off x="15388547" y="7313202"/>
            <a:ext cx="2899453" cy="2973798"/>
          </a:xfrm>
          <a:custGeom>
            <a:avLst/>
            <a:gdLst/>
            <a:ahLst/>
            <a:cxnLst/>
            <a:rect r="r" b="b" t="t" l="l"/>
            <a:pathLst>
              <a:path h="2973798" w="2899453">
                <a:moveTo>
                  <a:pt x="0" y="0"/>
                </a:moveTo>
                <a:lnTo>
                  <a:pt x="2899453" y="0"/>
                </a:lnTo>
                <a:lnTo>
                  <a:pt x="2899453" y="2973798"/>
                </a:lnTo>
                <a:lnTo>
                  <a:pt x="0" y="297379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398073" y="248656"/>
            <a:ext cx="2305685" cy="2882106"/>
          </a:xfrm>
          <a:custGeom>
            <a:avLst/>
            <a:gdLst/>
            <a:ahLst/>
            <a:cxnLst/>
            <a:rect r="r" b="b" t="t" l="l"/>
            <a:pathLst>
              <a:path h="2882106" w="2305685">
                <a:moveTo>
                  <a:pt x="0" y="0"/>
                </a:moveTo>
                <a:lnTo>
                  <a:pt x="2305684" y="0"/>
                </a:lnTo>
                <a:lnTo>
                  <a:pt x="2305684" y="2882106"/>
                </a:lnTo>
                <a:lnTo>
                  <a:pt x="0" y="2882106"/>
                </a:lnTo>
                <a:lnTo>
                  <a:pt x="0" y="0"/>
                </a:lnTo>
                <a:close/>
              </a:path>
            </a:pathLst>
          </a:custGeom>
          <a:blipFill>
            <a:blip r:embed="rId5"/>
            <a:stretch>
              <a:fillRect l="0" t="0" r="0" b="0"/>
            </a:stretch>
          </a:blipFill>
        </p:spPr>
      </p:sp>
      <p:sp>
        <p:nvSpPr>
          <p:cNvPr name="TextBox 5" id="5"/>
          <p:cNvSpPr txBox="true"/>
          <p:nvPr/>
        </p:nvSpPr>
        <p:spPr>
          <a:xfrm rot="0">
            <a:off x="4968309" y="876300"/>
            <a:ext cx="8351382" cy="1290484"/>
          </a:xfrm>
          <a:prstGeom prst="rect">
            <a:avLst/>
          </a:prstGeom>
        </p:spPr>
        <p:txBody>
          <a:bodyPr anchor="t" rtlCol="false" tIns="0" lIns="0" bIns="0" rIns="0">
            <a:spAutoFit/>
          </a:bodyPr>
          <a:lstStyle/>
          <a:p>
            <a:pPr algn="ctr">
              <a:lnSpc>
                <a:spcPts val="10507"/>
              </a:lnSpc>
            </a:pPr>
            <a:r>
              <a:rPr lang="en-US" sz="7505">
                <a:solidFill>
                  <a:srgbClr val="FFFFFF"/>
                </a:solidFill>
                <a:latin typeface="Gliker SemiBold"/>
              </a:rPr>
              <a:t>BUSINESS LAYER</a:t>
            </a:r>
          </a:p>
        </p:txBody>
      </p:sp>
      <p:sp>
        <p:nvSpPr>
          <p:cNvPr name="TextBox 6" id="6"/>
          <p:cNvSpPr txBox="true"/>
          <p:nvPr/>
        </p:nvSpPr>
        <p:spPr>
          <a:xfrm rot="0">
            <a:off x="2444208" y="3054562"/>
            <a:ext cx="13399584" cy="6149340"/>
          </a:xfrm>
          <a:prstGeom prst="rect">
            <a:avLst/>
          </a:prstGeom>
        </p:spPr>
        <p:txBody>
          <a:bodyPr anchor="t" rtlCol="false" tIns="0" lIns="0" bIns="0" rIns="0">
            <a:spAutoFit/>
          </a:bodyPr>
          <a:lstStyle/>
          <a:p>
            <a:pPr algn="ctr">
              <a:lnSpc>
                <a:spcPts val="5459"/>
              </a:lnSpc>
            </a:pPr>
            <a:r>
              <a:rPr lang="en-US" sz="3899">
                <a:solidFill>
                  <a:srgbClr val="FFFFFF"/>
                </a:solidFill>
                <a:latin typeface="Archivo Black"/>
              </a:rPr>
              <a:t>Patterns decoded at the application level can be used to further distill business insights, project future trends, and drive operational decisions that improve the efficiency, safety, cost-effectiveness, customer experience, and other important aspects of business functionality. Indeed, all of this can be accomplished at the business layer of an IoT system architecture.</a:t>
            </a:r>
          </a:p>
          <a:p>
            <a:pPr algn="ctr">
              <a:lnSpc>
                <a:spcPts val="5459"/>
              </a:lnSpc>
            </a:pP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true" flipV="true" rot="0">
            <a:off x="-2960288" y="-3811572"/>
            <a:ext cx="12104288" cy="8412480"/>
          </a:xfrm>
          <a:custGeom>
            <a:avLst/>
            <a:gdLst/>
            <a:ahLst/>
            <a:cxnLst/>
            <a:rect r="r" b="b" t="t" l="l"/>
            <a:pathLst>
              <a:path h="8412480" w="12104288">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9144000" y="5686092"/>
            <a:ext cx="12104288" cy="8412480"/>
          </a:xfrm>
          <a:custGeom>
            <a:avLst/>
            <a:gdLst/>
            <a:ahLst/>
            <a:cxnLst/>
            <a:rect r="r" b="b" t="t" l="l"/>
            <a:pathLst>
              <a:path h="8412480" w="12104288">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true" flipV="true" rot="0">
            <a:off x="14663544" y="527682"/>
            <a:ext cx="3004965" cy="4355022"/>
          </a:xfrm>
          <a:custGeom>
            <a:avLst/>
            <a:gdLst/>
            <a:ahLst/>
            <a:cxnLst/>
            <a:rect r="r" b="b" t="t" l="l"/>
            <a:pathLst>
              <a:path h="4355022" w="3004965">
                <a:moveTo>
                  <a:pt x="3004964" y="4355021"/>
                </a:moveTo>
                <a:lnTo>
                  <a:pt x="0" y="4355021"/>
                </a:lnTo>
                <a:lnTo>
                  <a:pt x="0" y="0"/>
                </a:lnTo>
                <a:lnTo>
                  <a:pt x="3004964" y="0"/>
                </a:lnTo>
                <a:lnTo>
                  <a:pt x="3004964" y="435502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453133" y="394668"/>
            <a:ext cx="2397957" cy="3186326"/>
          </a:xfrm>
          <a:custGeom>
            <a:avLst/>
            <a:gdLst/>
            <a:ahLst/>
            <a:cxnLst/>
            <a:rect r="r" b="b" t="t" l="l"/>
            <a:pathLst>
              <a:path h="3186326" w="2397957">
                <a:moveTo>
                  <a:pt x="0" y="0"/>
                </a:moveTo>
                <a:lnTo>
                  <a:pt x="2397957" y="0"/>
                </a:lnTo>
                <a:lnTo>
                  <a:pt x="2397957" y="3186326"/>
                </a:lnTo>
                <a:lnTo>
                  <a:pt x="0" y="318632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5082706" y="885825"/>
            <a:ext cx="8122588" cy="1258434"/>
          </a:xfrm>
          <a:prstGeom prst="rect">
            <a:avLst/>
          </a:prstGeom>
        </p:spPr>
        <p:txBody>
          <a:bodyPr anchor="t" rtlCol="false" tIns="0" lIns="0" bIns="0" rIns="0">
            <a:spAutoFit/>
          </a:bodyPr>
          <a:lstStyle/>
          <a:p>
            <a:pPr algn="ctr">
              <a:lnSpc>
                <a:spcPts val="10299"/>
              </a:lnSpc>
            </a:pPr>
            <a:r>
              <a:rPr lang="en-US" sz="7356">
                <a:solidFill>
                  <a:srgbClr val="FFFFFF"/>
                </a:solidFill>
                <a:latin typeface="Gliker SemiBold"/>
              </a:rPr>
              <a:t>SECURITY LAYER</a:t>
            </a:r>
          </a:p>
        </p:txBody>
      </p:sp>
      <p:sp>
        <p:nvSpPr>
          <p:cNvPr name="TextBox 8" id="8"/>
          <p:cNvSpPr txBox="true"/>
          <p:nvPr/>
        </p:nvSpPr>
        <p:spPr>
          <a:xfrm rot="0">
            <a:off x="3091856" y="2277793"/>
            <a:ext cx="12664961" cy="3208090"/>
          </a:xfrm>
          <a:prstGeom prst="rect">
            <a:avLst/>
          </a:prstGeom>
        </p:spPr>
        <p:txBody>
          <a:bodyPr anchor="t" rtlCol="false" tIns="0" lIns="0" bIns="0" rIns="0">
            <a:spAutoFit/>
          </a:bodyPr>
          <a:lstStyle/>
          <a:p>
            <a:pPr algn="ctr">
              <a:lnSpc>
                <a:spcPts val="4255"/>
              </a:lnSpc>
            </a:pPr>
            <a:r>
              <a:rPr lang="en-US" sz="3039">
                <a:solidFill>
                  <a:srgbClr val="FFFFFF"/>
                </a:solidFill>
                <a:latin typeface="Archivo Black"/>
              </a:rPr>
              <a:t>Security is one of the most important requirements for an IoT system architecture. Ironically, it also happens to be one of the key challenges facing IoT architecture, and IoT devices themselves. Broadly, the IoT security layer comprises three main aspects:</a:t>
            </a:r>
          </a:p>
          <a:p>
            <a:pPr algn="ctr">
              <a:lnSpc>
                <a:spcPts val="4255"/>
              </a:lnSpc>
            </a:pPr>
          </a:p>
        </p:txBody>
      </p:sp>
      <p:sp>
        <p:nvSpPr>
          <p:cNvPr name="TextBox 9" id="9"/>
          <p:cNvSpPr txBox="true"/>
          <p:nvPr/>
        </p:nvSpPr>
        <p:spPr>
          <a:xfrm rot="0">
            <a:off x="1028700" y="5067300"/>
            <a:ext cx="16166026" cy="4790440"/>
          </a:xfrm>
          <a:prstGeom prst="rect">
            <a:avLst/>
          </a:prstGeom>
        </p:spPr>
        <p:txBody>
          <a:bodyPr anchor="t" rtlCol="false" tIns="0" lIns="0" bIns="0" rIns="0">
            <a:spAutoFit/>
          </a:bodyPr>
          <a:lstStyle/>
          <a:p>
            <a:pPr algn="just" marL="734059" indent="-367030" lvl="1">
              <a:lnSpc>
                <a:spcPts val="4759"/>
              </a:lnSpc>
              <a:buFont typeface="Arial"/>
              <a:buChar char="•"/>
            </a:pPr>
            <a:r>
              <a:rPr lang="en-US" sz="3399">
                <a:solidFill>
                  <a:srgbClr val="FFFFFF"/>
                </a:solidFill>
                <a:latin typeface="Archivo Black"/>
              </a:rPr>
              <a:t>Equipment Security: involves the actual IoT devices, and protecting these endpoints from malware and hijacks</a:t>
            </a:r>
          </a:p>
          <a:p>
            <a:pPr algn="just" marL="734059" indent="-367030" lvl="1">
              <a:lnSpc>
                <a:spcPts val="4759"/>
              </a:lnSpc>
              <a:buFont typeface="Arial"/>
              <a:buChar char="•"/>
            </a:pPr>
            <a:r>
              <a:rPr lang="en-US" sz="3399">
                <a:solidFill>
                  <a:srgbClr val="FFFFFF"/>
                </a:solidFill>
                <a:latin typeface="Archivo Black"/>
              </a:rPr>
              <a:t>Cloud Security: with most IoT data being processed in the cloud, cloud security is crucial to prevent data leaks</a:t>
            </a:r>
          </a:p>
          <a:p>
            <a:pPr algn="just" marL="734059" indent="-367030" lvl="1">
              <a:lnSpc>
                <a:spcPts val="4759"/>
              </a:lnSpc>
              <a:buFont typeface="Arial"/>
              <a:buChar char="•"/>
            </a:pPr>
            <a:r>
              <a:rPr lang="en-US" sz="3399">
                <a:solidFill>
                  <a:srgbClr val="FFFFFF"/>
                </a:solidFill>
                <a:latin typeface="Archivo Black"/>
              </a:rPr>
              <a:t>Connection Security: focused on securing data transmitted across networks, primarily with encryption. The transport layer security (TLS) protocol is considered the benchmark for IoT connection security</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3187670" y="1862104"/>
            <a:ext cx="11912659" cy="6562792"/>
          </a:xfrm>
          <a:custGeom>
            <a:avLst/>
            <a:gdLst/>
            <a:ahLst/>
            <a:cxnLst/>
            <a:rect r="r" b="b" t="t" l="l"/>
            <a:pathLst>
              <a:path h="6562792" w="11912659">
                <a:moveTo>
                  <a:pt x="0" y="0"/>
                </a:moveTo>
                <a:lnTo>
                  <a:pt x="11912660" y="0"/>
                </a:lnTo>
                <a:lnTo>
                  <a:pt x="11912660" y="6562792"/>
                </a:lnTo>
                <a:lnTo>
                  <a:pt x="0" y="65627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619492" y="5404297"/>
            <a:ext cx="3004965" cy="4355022"/>
          </a:xfrm>
          <a:custGeom>
            <a:avLst/>
            <a:gdLst/>
            <a:ahLst/>
            <a:cxnLst/>
            <a:rect r="r" b="b" t="t" l="l"/>
            <a:pathLst>
              <a:path h="4355022" w="3004965">
                <a:moveTo>
                  <a:pt x="0" y="0"/>
                </a:moveTo>
                <a:lnTo>
                  <a:pt x="3004964" y="0"/>
                </a:lnTo>
                <a:lnTo>
                  <a:pt x="3004964" y="4355021"/>
                </a:lnTo>
                <a:lnTo>
                  <a:pt x="0" y="43550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true" rot="0">
            <a:off x="14663544" y="527682"/>
            <a:ext cx="3004965" cy="4355022"/>
          </a:xfrm>
          <a:custGeom>
            <a:avLst/>
            <a:gdLst/>
            <a:ahLst/>
            <a:cxnLst/>
            <a:rect r="r" b="b" t="t" l="l"/>
            <a:pathLst>
              <a:path h="4355022" w="3004965">
                <a:moveTo>
                  <a:pt x="3004964" y="4355021"/>
                </a:moveTo>
                <a:lnTo>
                  <a:pt x="0" y="4355021"/>
                </a:lnTo>
                <a:lnTo>
                  <a:pt x="0" y="0"/>
                </a:lnTo>
                <a:lnTo>
                  <a:pt x="3004964" y="0"/>
                </a:lnTo>
                <a:lnTo>
                  <a:pt x="3004964" y="4355021"/>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365223" y="-1181935"/>
            <a:ext cx="5497374" cy="2363871"/>
          </a:xfrm>
          <a:custGeom>
            <a:avLst/>
            <a:gdLst/>
            <a:ahLst/>
            <a:cxnLst/>
            <a:rect r="r" b="b" t="t" l="l"/>
            <a:pathLst>
              <a:path h="2363871" w="5497374">
                <a:moveTo>
                  <a:pt x="0" y="0"/>
                </a:moveTo>
                <a:lnTo>
                  <a:pt x="5497374" y="0"/>
                </a:lnTo>
                <a:lnTo>
                  <a:pt x="5497374" y="2363870"/>
                </a:lnTo>
                <a:lnTo>
                  <a:pt x="0" y="236387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7" id="7"/>
          <p:cNvSpPr/>
          <p:nvPr/>
        </p:nvSpPr>
        <p:spPr>
          <a:xfrm flipH="true" flipV="true" rot="0">
            <a:off x="13155849" y="9105065"/>
            <a:ext cx="5497374" cy="2363871"/>
          </a:xfrm>
          <a:custGeom>
            <a:avLst/>
            <a:gdLst/>
            <a:ahLst/>
            <a:cxnLst/>
            <a:rect r="r" b="b" t="t" l="l"/>
            <a:pathLst>
              <a:path h="2363871" w="5497374">
                <a:moveTo>
                  <a:pt x="5497374" y="2363870"/>
                </a:moveTo>
                <a:lnTo>
                  <a:pt x="0" y="2363870"/>
                </a:lnTo>
                <a:lnTo>
                  <a:pt x="0" y="0"/>
                </a:lnTo>
                <a:lnTo>
                  <a:pt x="5497374" y="0"/>
                </a:lnTo>
                <a:lnTo>
                  <a:pt x="5497374" y="236387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8" id="8"/>
          <p:cNvSpPr/>
          <p:nvPr/>
        </p:nvSpPr>
        <p:spPr>
          <a:xfrm flipH="false" flipV="false" rot="0">
            <a:off x="5584627" y="9258300"/>
            <a:ext cx="7315200" cy="603504"/>
          </a:xfrm>
          <a:custGeom>
            <a:avLst/>
            <a:gdLst/>
            <a:ahLst/>
            <a:cxnLst/>
            <a:rect r="r" b="b" t="t" l="l"/>
            <a:pathLst>
              <a:path h="603504" w="7315200">
                <a:moveTo>
                  <a:pt x="0" y="0"/>
                </a:moveTo>
                <a:lnTo>
                  <a:pt x="7315200" y="0"/>
                </a:lnTo>
                <a:lnTo>
                  <a:pt x="7315200" y="603504"/>
                </a:lnTo>
                <a:lnTo>
                  <a:pt x="0" y="603504"/>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9" id="9"/>
          <p:cNvSpPr/>
          <p:nvPr/>
        </p:nvSpPr>
        <p:spPr>
          <a:xfrm flipH="true" flipV="true" rot="0">
            <a:off x="5584627" y="578431"/>
            <a:ext cx="7315200" cy="603504"/>
          </a:xfrm>
          <a:custGeom>
            <a:avLst/>
            <a:gdLst/>
            <a:ahLst/>
            <a:cxnLst/>
            <a:rect r="r" b="b" t="t" l="l"/>
            <a:pathLst>
              <a:path h="603504" w="7315200">
                <a:moveTo>
                  <a:pt x="7315200" y="603504"/>
                </a:moveTo>
                <a:lnTo>
                  <a:pt x="0" y="603504"/>
                </a:lnTo>
                <a:lnTo>
                  <a:pt x="0" y="0"/>
                </a:lnTo>
                <a:lnTo>
                  <a:pt x="7315200" y="0"/>
                </a:lnTo>
                <a:lnTo>
                  <a:pt x="7315200" y="603504"/>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0" id="10"/>
          <p:cNvSpPr txBox="true"/>
          <p:nvPr/>
        </p:nvSpPr>
        <p:spPr>
          <a:xfrm rot="0">
            <a:off x="3624456" y="3549781"/>
            <a:ext cx="11039087" cy="2975696"/>
          </a:xfrm>
          <a:prstGeom prst="rect">
            <a:avLst/>
          </a:prstGeom>
        </p:spPr>
        <p:txBody>
          <a:bodyPr anchor="t" rtlCol="false" tIns="0" lIns="0" bIns="0" rIns="0">
            <a:spAutoFit/>
          </a:bodyPr>
          <a:lstStyle/>
          <a:p>
            <a:pPr algn="ctr">
              <a:lnSpc>
                <a:spcPts val="11967"/>
              </a:lnSpc>
            </a:pPr>
            <a:r>
              <a:rPr lang="en-US" sz="8548">
                <a:solidFill>
                  <a:srgbClr val="FFFFFF"/>
                </a:solidFill>
                <a:latin typeface="Architype Aubette"/>
              </a:rPr>
              <a:t>IoT </a:t>
            </a:r>
          </a:p>
          <a:p>
            <a:pPr algn="ctr">
              <a:lnSpc>
                <a:spcPts val="11967"/>
              </a:lnSpc>
            </a:pPr>
            <a:r>
              <a:rPr lang="en-US" sz="8548">
                <a:solidFill>
                  <a:srgbClr val="FFFFFF"/>
                </a:solidFill>
                <a:latin typeface="Architype Aubette"/>
              </a:rPr>
              <a:t>TOOLS AND PLATFORMS</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0">
            <a:off x="9144000" y="5686092"/>
            <a:ext cx="12104288" cy="8412480"/>
          </a:xfrm>
          <a:custGeom>
            <a:avLst/>
            <a:gdLst/>
            <a:ahLst/>
            <a:cxnLst/>
            <a:rect r="r" b="b" t="t" l="l"/>
            <a:pathLst>
              <a:path h="8412480" w="12104288">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960288" y="-3811572"/>
            <a:ext cx="12104288" cy="8412480"/>
          </a:xfrm>
          <a:custGeom>
            <a:avLst/>
            <a:gdLst/>
            <a:ahLst/>
            <a:cxnLst/>
            <a:rect r="r" b="b" t="t" l="l"/>
            <a:pathLst>
              <a:path h="8412480" w="12104288">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998668" y="2691044"/>
            <a:ext cx="6290664" cy="401030"/>
          </a:xfrm>
          <a:custGeom>
            <a:avLst/>
            <a:gdLst/>
            <a:ahLst/>
            <a:cxnLst/>
            <a:rect r="r" b="b" t="t" l="l"/>
            <a:pathLst>
              <a:path h="401030" w="6290664">
                <a:moveTo>
                  <a:pt x="0" y="0"/>
                </a:moveTo>
                <a:lnTo>
                  <a:pt x="6290664" y="0"/>
                </a:lnTo>
                <a:lnTo>
                  <a:pt x="6290664" y="401030"/>
                </a:lnTo>
                <a:lnTo>
                  <a:pt x="0" y="401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06195" y="261318"/>
            <a:ext cx="9275609" cy="2360909"/>
          </a:xfrm>
          <a:prstGeom prst="rect">
            <a:avLst/>
          </a:prstGeom>
        </p:spPr>
        <p:txBody>
          <a:bodyPr anchor="t" rtlCol="false" tIns="0" lIns="0" bIns="0" rIns="0">
            <a:spAutoFit/>
          </a:bodyPr>
          <a:lstStyle/>
          <a:p>
            <a:pPr algn="ctr">
              <a:lnSpc>
                <a:spcPts val="9480"/>
              </a:lnSpc>
            </a:pPr>
            <a:r>
              <a:rPr lang="en-US" sz="6771">
                <a:solidFill>
                  <a:srgbClr val="FFFFFF"/>
                </a:solidFill>
                <a:latin typeface="Gliker SemiBold"/>
              </a:rPr>
              <a:t>What is IoT Tools and Platforms </a:t>
            </a:r>
          </a:p>
        </p:txBody>
      </p:sp>
      <p:sp>
        <p:nvSpPr>
          <p:cNvPr name="TextBox 7" id="7"/>
          <p:cNvSpPr txBox="true"/>
          <p:nvPr/>
        </p:nvSpPr>
        <p:spPr>
          <a:xfrm rot="0">
            <a:off x="1739970" y="3744993"/>
            <a:ext cx="14808059" cy="4496724"/>
          </a:xfrm>
          <a:prstGeom prst="rect">
            <a:avLst/>
          </a:prstGeom>
        </p:spPr>
        <p:txBody>
          <a:bodyPr anchor="t" rtlCol="false" tIns="0" lIns="0" bIns="0" rIns="0">
            <a:spAutoFit/>
          </a:bodyPr>
          <a:lstStyle/>
          <a:p>
            <a:pPr algn="ctr">
              <a:lnSpc>
                <a:spcPts val="5114"/>
              </a:lnSpc>
            </a:pPr>
            <a:r>
              <a:rPr lang="en-US" sz="3653">
                <a:solidFill>
                  <a:srgbClr val="FFFFFF"/>
                </a:solidFill>
                <a:latin typeface="Archivo Black"/>
              </a:rPr>
              <a:t>IoT tools and platforms refer to software frameworks, development kits, and cloud-based services that facilitate the development, deployment, and management of Internet of Things (IoT) solutions. These tools and platforms provide a set of functionalities and services that help developers and organizations build, connect, monitor, and analyze IoT devices and data.</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0">
            <a:off x="9144000" y="5686092"/>
            <a:ext cx="12104288" cy="8412480"/>
          </a:xfrm>
          <a:custGeom>
            <a:avLst/>
            <a:gdLst/>
            <a:ahLst/>
            <a:cxnLst/>
            <a:rect r="r" b="b" t="t" l="l"/>
            <a:pathLst>
              <a:path h="8412480" w="12104288">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960288" y="-3811572"/>
            <a:ext cx="12104288" cy="8412480"/>
          </a:xfrm>
          <a:custGeom>
            <a:avLst/>
            <a:gdLst/>
            <a:ahLst/>
            <a:cxnLst/>
            <a:rect r="r" b="b" t="t" l="l"/>
            <a:pathLst>
              <a:path h="8412480" w="12104288">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998668" y="2691044"/>
            <a:ext cx="6290664" cy="401030"/>
          </a:xfrm>
          <a:custGeom>
            <a:avLst/>
            <a:gdLst/>
            <a:ahLst/>
            <a:cxnLst/>
            <a:rect r="r" b="b" t="t" l="l"/>
            <a:pathLst>
              <a:path h="401030" w="6290664">
                <a:moveTo>
                  <a:pt x="0" y="0"/>
                </a:moveTo>
                <a:lnTo>
                  <a:pt x="6290664" y="0"/>
                </a:lnTo>
                <a:lnTo>
                  <a:pt x="6290664" y="401030"/>
                </a:lnTo>
                <a:lnTo>
                  <a:pt x="0" y="401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06195" y="261318"/>
            <a:ext cx="9275609" cy="2360909"/>
          </a:xfrm>
          <a:prstGeom prst="rect">
            <a:avLst/>
          </a:prstGeom>
        </p:spPr>
        <p:txBody>
          <a:bodyPr anchor="t" rtlCol="false" tIns="0" lIns="0" bIns="0" rIns="0">
            <a:spAutoFit/>
          </a:bodyPr>
          <a:lstStyle/>
          <a:p>
            <a:pPr algn="ctr">
              <a:lnSpc>
                <a:spcPts val="9480"/>
              </a:lnSpc>
            </a:pPr>
            <a:r>
              <a:rPr lang="en-US" sz="6771">
                <a:solidFill>
                  <a:srgbClr val="FFFFFF"/>
                </a:solidFill>
                <a:latin typeface="Gliker SemiBold"/>
              </a:rPr>
              <a:t>What is IoT Tools and Platforms </a:t>
            </a:r>
          </a:p>
        </p:txBody>
      </p:sp>
      <p:sp>
        <p:nvSpPr>
          <p:cNvPr name="TextBox 7" id="7"/>
          <p:cNvSpPr txBox="true"/>
          <p:nvPr/>
        </p:nvSpPr>
        <p:spPr>
          <a:xfrm rot="0">
            <a:off x="1255709" y="3313739"/>
            <a:ext cx="15243858" cy="7190740"/>
          </a:xfrm>
          <a:prstGeom prst="rect">
            <a:avLst/>
          </a:prstGeom>
        </p:spPr>
        <p:txBody>
          <a:bodyPr anchor="t" rtlCol="false" tIns="0" lIns="0" bIns="0" rIns="0">
            <a:spAutoFit/>
          </a:bodyPr>
          <a:lstStyle/>
          <a:p>
            <a:pPr algn="ctr" marL="734059" indent="-367030" lvl="1">
              <a:lnSpc>
                <a:spcPts val="4759"/>
              </a:lnSpc>
              <a:buFont typeface="Arial"/>
              <a:buChar char="•"/>
            </a:pPr>
            <a:r>
              <a:rPr lang="en-US" sz="3399">
                <a:solidFill>
                  <a:srgbClr val="FFFFFF"/>
                </a:solidFill>
                <a:latin typeface="Gliker SemiBold"/>
              </a:rPr>
              <a:t>Software Development Kits (SDKs): SDKs provide libraries, APIs, and tools that enable developers to program IoT devices, create applications, and interact with IoT platforms. They often include device-specific features and protocols to simplify device integration.</a:t>
            </a:r>
          </a:p>
          <a:p>
            <a:pPr algn="ctr" marL="734059" indent="-367030" lvl="1">
              <a:lnSpc>
                <a:spcPts val="4759"/>
              </a:lnSpc>
              <a:buFont typeface="Arial"/>
              <a:buChar char="•"/>
            </a:pPr>
            <a:r>
              <a:rPr lang="en-US" sz="3399">
                <a:solidFill>
                  <a:srgbClr val="FFFFFF"/>
                </a:solidFill>
                <a:latin typeface="Gliker SemiBold"/>
              </a:rPr>
              <a:t>Hardware Development Kits (HDKs): HDKs are physical kits that include development boards, sensors, actuators, and other components needed to build and prototype IoT devices. They often come with documentation, sample code, and reference designs.</a:t>
            </a:r>
          </a:p>
          <a:p>
            <a:pPr algn="ctr">
              <a:lnSpc>
                <a:spcPts val="4759"/>
              </a:lnSpc>
            </a:pPr>
          </a:p>
          <a:p>
            <a:pPr algn="ctr">
              <a:lnSpc>
                <a:spcPts val="4759"/>
              </a:lnSpc>
            </a:pP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0">
            <a:off x="9144000" y="5686092"/>
            <a:ext cx="12104288" cy="8412480"/>
          </a:xfrm>
          <a:custGeom>
            <a:avLst/>
            <a:gdLst/>
            <a:ahLst/>
            <a:cxnLst/>
            <a:rect r="r" b="b" t="t" l="l"/>
            <a:pathLst>
              <a:path h="8412480" w="12104288">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960288" y="-3811572"/>
            <a:ext cx="12104288" cy="8412480"/>
          </a:xfrm>
          <a:custGeom>
            <a:avLst/>
            <a:gdLst/>
            <a:ahLst/>
            <a:cxnLst/>
            <a:rect r="r" b="b" t="t" l="l"/>
            <a:pathLst>
              <a:path h="8412480" w="12104288">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998668" y="2691044"/>
            <a:ext cx="6290664" cy="401030"/>
          </a:xfrm>
          <a:custGeom>
            <a:avLst/>
            <a:gdLst/>
            <a:ahLst/>
            <a:cxnLst/>
            <a:rect r="r" b="b" t="t" l="l"/>
            <a:pathLst>
              <a:path h="401030" w="6290664">
                <a:moveTo>
                  <a:pt x="0" y="0"/>
                </a:moveTo>
                <a:lnTo>
                  <a:pt x="6290664" y="0"/>
                </a:lnTo>
                <a:lnTo>
                  <a:pt x="6290664" y="401030"/>
                </a:lnTo>
                <a:lnTo>
                  <a:pt x="0" y="401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06195" y="261318"/>
            <a:ext cx="9275609" cy="2360909"/>
          </a:xfrm>
          <a:prstGeom prst="rect">
            <a:avLst/>
          </a:prstGeom>
        </p:spPr>
        <p:txBody>
          <a:bodyPr anchor="t" rtlCol="false" tIns="0" lIns="0" bIns="0" rIns="0">
            <a:spAutoFit/>
          </a:bodyPr>
          <a:lstStyle/>
          <a:p>
            <a:pPr algn="ctr">
              <a:lnSpc>
                <a:spcPts val="9480"/>
              </a:lnSpc>
            </a:pPr>
            <a:r>
              <a:rPr lang="en-US" sz="6771">
                <a:solidFill>
                  <a:srgbClr val="FFFFFF"/>
                </a:solidFill>
                <a:latin typeface="Gliker SemiBold"/>
              </a:rPr>
              <a:t>What is IoT Tools and Platforms </a:t>
            </a:r>
          </a:p>
        </p:txBody>
      </p:sp>
      <p:sp>
        <p:nvSpPr>
          <p:cNvPr name="TextBox 7" id="7"/>
          <p:cNvSpPr txBox="true"/>
          <p:nvPr/>
        </p:nvSpPr>
        <p:spPr>
          <a:xfrm rot="0">
            <a:off x="1028700" y="3744993"/>
            <a:ext cx="16512251" cy="5990590"/>
          </a:xfrm>
          <a:prstGeom prst="rect">
            <a:avLst/>
          </a:prstGeom>
        </p:spPr>
        <p:txBody>
          <a:bodyPr anchor="t" rtlCol="false" tIns="0" lIns="0" bIns="0" rIns="0">
            <a:spAutoFit/>
          </a:bodyPr>
          <a:lstStyle/>
          <a:p>
            <a:pPr algn="ctr">
              <a:lnSpc>
                <a:spcPts val="4759"/>
              </a:lnSpc>
            </a:pPr>
            <a:r>
              <a:rPr lang="en-US" sz="3399">
                <a:solidFill>
                  <a:srgbClr val="FFFFFF"/>
                </a:solidFill>
                <a:latin typeface="Archivo Black"/>
              </a:rPr>
              <a:t>3. Integrated Development Environments (IDEs): IDEs are software tools that provide a programming environment for writing, debugging, and testing code. IoT-specific IDEs often offer features tailored for IoT development, such as device simulation, code generation, and device management.</a:t>
            </a:r>
          </a:p>
          <a:p>
            <a:pPr algn="ctr">
              <a:lnSpc>
                <a:spcPts val="4759"/>
              </a:lnSpc>
            </a:pPr>
            <a:r>
              <a:rPr lang="en-US" sz="3399">
                <a:solidFill>
                  <a:srgbClr val="FFFFFF"/>
                </a:solidFill>
                <a:latin typeface="Archivo Black"/>
              </a:rPr>
              <a:t>4. </a:t>
            </a:r>
            <a:r>
              <a:rPr lang="en-US" sz="3399">
                <a:solidFill>
                  <a:srgbClr val="FFFFFF"/>
                </a:solidFill>
                <a:latin typeface="Archivo Black"/>
              </a:rPr>
              <a:t>Connectivity Protocols: IoT tools may include support for various connectivity protocols like Wi-Fi, Bluetooth, Zigbee, LoRaWAN, cellular (3G, 4G, or 5G), and MQTT. These protocols allow IoT devices to communicate with each other and connect to cloud platforms.</a:t>
            </a:r>
          </a:p>
          <a:p>
            <a:pPr algn="ctr">
              <a:lnSpc>
                <a:spcPts val="4759"/>
              </a:lnSpc>
            </a:pP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0">
            <a:off x="9144000" y="5686092"/>
            <a:ext cx="12104288" cy="8412480"/>
          </a:xfrm>
          <a:custGeom>
            <a:avLst/>
            <a:gdLst/>
            <a:ahLst/>
            <a:cxnLst/>
            <a:rect r="r" b="b" t="t" l="l"/>
            <a:pathLst>
              <a:path h="8412480" w="12104288">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960288" y="-3811572"/>
            <a:ext cx="12104288" cy="8412480"/>
          </a:xfrm>
          <a:custGeom>
            <a:avLst/>
            <a:gdLst/>
            <a:ahLst/>
            <a:cxnLst/>
            <a:rect r="r" b="b" t="t" l="l"/>
            <a:pathLst>
              <a:path h="8412480" w="12104288">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998668" y="2691044"/>
            <a:ext cx="6290664" cy="401030"/>
          </a:xfrm>
          <a:custGeom>
            <a:avLst/>
            <a:gdLst/>
            <a:ahLst/>
            <a:cxnLst/>
            <a:rect r="r" b="b" t="t" l="l"/>
            <a:pathLst>
              <a:path h="401030" w="6290664">
                <a:moveTo>
                  <a:pt x="0" y="0"/>
                </a:moveTo>
                <a:lnTo>
                  <a:pt x="6290664" y="0"/>
                </a:lnTo>
                <a:lnTo>
                  <a:pt x="6290664" y="401030"/>
                </a:lnTo>
                <a:lnTo>
                  <a:pt x="0" y="401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06195" y="261318"/>
            <a:ext cx="9275609" cy="2360909"/>
          </a:xfrm>
          <a:prstGeom prst="rect">
            <a:avLst/>
          </a:prstGeom>
        </p:spPr>
        <p:txBody>
          <a:bodyPr anchor="t" rtlCol="false" tIns="0" lIns="0" bIns="0" rIns="0">
            <a:spAutoFit/>
          </a:bodyPr>
          <a:lstStyle/>
          <a:p>
            <a:pPr algn="ctr">
              <a:lnSpc>
                <a:spcPts val="9480"/>
              </a:lnSpc>
            </a:pPr>
            <a:r>
              <a:rPr lang="en-US" sz="6771">
                <a:solidFill>
                  <a:srgbClr val="FFFFFF"/>
                </a:solidFill>
                <a:latin typeface="Gliker SemiBold"/>
              </a:rPr>
              <a:t>What is IoT Tools and Platforms </a:t>
            </a:r>
          </a:p>
        </p:txBody>
      </p:sp>
      <p:sp>
        <p:nvSpPr>
          <p:cNvPr name="TextBox 7" id="7"/>
          <p:cNvSpPr txBox="true"/>
          <p:nvPr/>
        </p:nvSpPr>
        <p:spPr>
          <a:xfrm rot="0">
            <a:off x="1772422" y="3535184"/>
            <a:ext cx="14743156" cy="6954759"/>
          </a:xfrm>
          <a:prstGeom prst="rect">
            <a:avLst/>
          </a:prstGeom>
        </p:spPr>
        <p:txBody>
          <a:bodyPr anchor="t" rtlCol="false" tIns="0" lIns="0" bIns="0" rIns="0">
            <a:spAutoFit/>
          </a:bodyPr>
          <a:lstStyle/>
          <a:p>
            <a:pPr algn="ctr">
              <a:lnSpc>
                <a:spcPts val="4250"/>
              </a:lnSpc>
            </a:pPr>
            <a:r>
              <a:rPr lang="en-US" sz="3035">
                <a:solidFill>
                  <a:srgbClr val="FFFFFF"/>
                </a:solidFill>
                <a:latin typeface="Archivo Black"/>
              </a:rPr>
              <a:t>5. Cloud Platforms: Cloud-based IoT platforms provide the infrastructure and services to manage and analyze IoT data. They offer features like device management, data storage, data analytics, real-time monitoring, security, and scalability. Developers can often use APIs and SDKs to integrate their devices and applications with the cloud platform.</a:t>
            </a:r>
          </a:p>
          <a:p>
            <a:pPr algn="ctr">
              <a:lnSpc>
                <a:spcPts val="4250"/>
              </a:lnSpc>
            </a:pPr>
          </a:p>
          <a:p>
            <a:pPr algn="ctr">
              <a:lnSpc>
                <a:spcPts val="4250"/>
              </a:lnSpc>
            </a:pPr>
            <a:r>
              <a:rPr lang="en-US" sz="3035">
                <a:solidFill>
                  <a:srgbClr val="FFFFFF"/>
                </a:solidFill>
                <a:latin typeface="Archivo Black"/>
              </a:rPr>
              <a:t>6. Data Analytics and Visualization Tools: IoT platforms often provide tools for analyzing and visualizing the data generated by IoT devices. These tools help derive insights, detect patterns, and make data-driven decisions. They may include features like dashboards, reporting, machine learning, and predictive analytics.</a:t>
            </a:r>
          </a:p>
          <a:p>
            <a:pPr algn="ctr">
              <a:lnSpc>
                <a:spcPts val="4250"/>
              </a:lnSpc>
            </a:pP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false" flipV="false">
            <a:off x="0" y="0"/>
            <a:ext cx="18288000" cy="10287000"/>
          </a:xfrm>
          <a:prstGeom prst="rect">
            <a:avLst/>
          </a:prstGeom>
        </p:spPr>
      </p:pic>
      <p:sp>
        <p:nvSpPr>
          <p:cNvPr name="Freeform 3" id="3"/>
          <p:cNvSpPr/>
          <p:nvPr/>
        </p:nvSpPr>
        <p:spPr>
          <a:xfrm flipH="false" flipV="false" rot="0">
            <a:off x="9953219" y="1663055"/>
            <a:ext cx="7306081" cy="7306081"/>
          </a:xfrm>
          <a:custGeom>
            <a:avLst/>
            <a:gdLst/>
            <a:ahLst/>
            <a:cxnLst/>
            <a:rect r="r" b="b" t="t" l="l"/>
            <a:pathLst>
              <a:path h="7306081" w="7306081">
                <a:moveTo>
                  <a:pt x="0" y="0"/>
                </a:moveTo>
                <a:lnTo>
                  <a:pt x="7306081" y="0"/>
                </a:lnTo>
                <a:lnTo>
                  <a:pt x="7306081" y="7306081"/>
                </a:lnTo>
                <a:lnTo>
                  <a:pt x="0" y="7306081"/>
                </a:lnTo>
                <a:lnTo>
                  <a:pt x="0" y="0"/>
                </a:lnTo>
                <a:close/>
              </a:path>
            </a:pathLst>
          </a:custGeom>
          <a:blipFill>
            <a:blip r:embed="rId3"/>
            <a:stretch>
              <a:fillRect l="0" t="0" r="0" b="0"/>
            </a:stretch>
          </a:blipFill>
        </p:spPr>
      </p:sp>
      <p:sp>
        <p:nvSpPr>
          <p:cNvPr name="TextBox 4" id="4"/>
          <p:cNvSpPr txBox="true"/>
          <p:nvPr/>
        </p:nvSpPr>
        <p:spPr>
          <a:xfrm rot="0">
            <a:off x="1028700" y="1024350"/>
            <a:ext cx="6838078" cy="2064296"/>
          </a:xfrm>
          <a:prstGeom prst="rect">
            <a:avLst/>
          </a:prstGeom>
        </p:spPr>
        <p:txBody>
          <a:bodyPr anchor="t" rtlCol="false" tIns="0" lIns="0" bIns="0" rIns="0">
            <a:spAutoFit/>
          </a:bodyPr>
          <a:lstStyle/>
          <a:p>
            <a:pPr>
              <a:lnSpc>
                <a:spcPts val="8140"/>
              </a:lnSpc>
            </a:pPr>
            <a:r>
              <a:rPr lang="en-US" sz="7204">
                <a:solidFill>
                  <a:srgbClr val="FFFFFF"/>
                </a:solidFill>
                <a:latin typeface="Open Sauce SemiBold Bold"/>
              </a:rPr>
              <a:t>Predecessors to IoT</a:t>
            </a:r>
          </a:p>
        </p:txBody>
      </p:sp>
      <p:sp>
        <p:nvSpPr>
          <p:cNvPr name="TextBox 5" id="5"/>
          <p:cNvSpPr txBox="true"/>
          <p:nvPr/>
        </p:nvSpPr>
        <p:spPr>
          <a:xfrm rot="0">
            <a:off x="2405119" y="3031496"/>
            <a:ext cx="2752837" cy="514350"/>
          </a:xfrm>
          <a:prstGeom prst="rect">
            <a:avLst/>
          </a:prstGeom>
        </p:spPr>
        <p:txBody>
          <a:bodyPr anchor="t" rtlCol="false" tIns="0" lIns="0" bIns="0" rIns="0">
            <a:spAutoFit/>
          </a:bodyPr>
          <a:lstStyle/>
          <a:p>
            <a:pPr algn="just">
              <a:lnSpc>
                <a:spcPts val="4200"/>
              </a:lnSpc>
            </a:pPr>
            <a:r>
              <a:rPr lang="en-US" sz="3000">
                <a:solidFill>
                  <a:srgbClr val="FFFFFF"/>
                </a:solidFill>
                <a:latin typeface="Open Sans Bold"/>
              </a:rPr>
              <a:t>(1980s - 1990s)</a:t>
            </a:r>
          </a:p>
        </p:txBody>
      </p:sp>
      <p:sp>
        <p:nvSpPr>
          <p:cNvPr name="TextBox 6" id="6"/>
          <p:cNvSpPr txBox="true"/>
          <p:nvPr/>
        </p:nvSpPr>
        <p:spPr>
          <a:xfrm rot="0">
            <a:off x="744265" y="3782640"/>
            <a:ext cx="4615298" cy="2228966"/>
          </a:xfrm>
          <a:prstGeom prst="rect">
            <a:avLst/>
          </a:prstGeom>
        </p:spPr>
        <p:txBody>
          <a:bodyPr anchor="t" rtlCol="false" tIns="0" lIns="0" bIns="0" rIns="0">
            <a:spAutoFit/>
          </a:bodyPr>
          <a:lstStyle/>
          <a:p>
            <a:pPr marL="542955" indent="-271478" lvl="1">
              <a:lnSpc>
                <a:spcPts val="3520"/>
              </a:lnSpc>
              <a:buFont typeface="Arial"/>
              <a:buChar char="•"/>
            </a:pPr>
            <a:r>
              <a:rPr lang="en-US" sz="2514">
                <a:solidFill>
                  <a:srgbClr val="FFFFFF"/>
                </a:solidFill>
                <a:latin typeface="Open Sans Bold"/>
              </a:rPr>
              <a:t>The term "Internet of Things" was coined by Kevin Ashton in 1999, but the idea had roots in earlier developments.</a:t>
            </a:r>
          </a:p>
        </p:txBody>
      </p:sp>
      <p:sp>
        <p:nvSpPr>
          <p:cNvPr name="TextBox 7" id="7"/>
          <p:cNvSpPr txBox="true"/>
          <p:nvPr/>
        </p:nvSpPr>
        <p:spPr>
          <a:xfrm rot="0">
            <a:off x="744265" y="6249731"/>
            <a:ext cx="6440424" cy="3570382"/>
          </a:xfrm>
          <a:prstGeom prst="rect">
            <a:avLst/>
          </a:prstGeom>
        </p:spPr>
        <p:txBody>
          <a:bodyPr anchor="t" rtlCol="false" tIns="0" lIns="0" bIns="0" rIns="0">
            <a:spAutoFit/>
          </a:bodyPr>
          <a:lstStyle/>
          <a:p>
            <a:pPr marL="542955" indent="-271478" lvl="1">
              <a:lnSpc>
                <a:spcPts val="3520"/>
              </a:lnSpc>
              <a:buFont typeface="Arial"/>
              <a:buChar char="•"/>
            </a:pPr>
            <a:r>
              <a:rPr lang="en-US" sz="2514">
                <a:solidFill>
                  <a:srgbClr val="FFFFFF"/>
                </a:solidFill>
                <a:latin typeface="Open Sans Bold"/>
              </a:rPr>
              <a:t>In the 1980s and 1990s, researchers began exploring the concept of embedding sensors and connectivity into objects. For example, a Coca-Cola vending machine at Carnegie Mellon University was connected to the internet in 1982 to monitor inventory and temperature.</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812" r="0" b="7812"/>
          <a:stretch>
            <a:fillRect/>
          </a:stretch>
        </p:blipFill>
        <p:spPr>
          <a:xfrm flipH="false" flipV="false">
            <a:off x="0" y="0"/>
            <a:ext cx="18288000" cy="10287000"/>
          </a:xfrm>
          <a:prstGeom prst="rect">
            <a:avLst/>
          </a:prstGeom>
        </p:spPr>
      </p:pic>
      <p:sp>
        <p:nvSpPr>
          <p:cNvPr name="Freeform 3" id="3"/>
          <p:cNvSpPr/>
          <p:nvPr/>
        </p:nvSpPr>
        <p:spPr>
          <a:xfrm flipH="false" flipV="false" rot="0">
            <a:off x="9144000" y="5686092"/>
            <a:ext cx="12104288" cy="8412480"/>
          </a:xfrm>
          <a:custGeom>
            <a:avLst/>
            <a:gdLst/>
            <a:ahLst/>
            <a:cxnLst/>
            <a:rect r="r" b="b" t="t" l="l"/>
            <a:pathLst>
              <a:path h="8412480" w="12104288">
                <a:moveTo>
                  <a:pt x="0" y="0"/>
                </a:moveTo>
                <a:lnTo>
                  <a:pt x="12104288" y="0"/>
                </a:lnTo>
                <a:lnTo>
                  <a:pt x="12104288" y="8412480"/>
                </a:lnTo>
                <a:lnTo>
                  <a:pt x="0" y="8412480"/>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true" flipV="true" rot="0">
            <a:off x="-2960288" y="-3811572"/>
            <a:ext cx="12104288" cy="8412480"/>
          </a:xfrm>
          <a:custGeom>
            <a:avLst/>
            <a:gdLst/>
            <a:ahLst/>
            <a:cxnLst/>
            <a:rect r="r" b="b" t="t" l="l"/>
            <a:pathLst>
              <a:path h="8412480" w="12104288">
                <a:moveTo>
                  <a:pt x="12104288" y="8412480"/>
                </a:moveTo>
                <a:lnTo>
                  <a:pt x="0" y="8412480"/>
                </a:lnTo>
                <a:lnTo>
                  <a:pt x="0" y="0"/>
                </a:lnTo>
                <a:lnTo>
                  <a:pt x="12104288" y="0"/>
                </a:lnTo>
                <a:lnTo>
                  <a:pt x="12104288" y="841248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5" id="5"/>
          <p:cNvSpPr/>
          <p:nvPr/>
        </p:nvSpPr>
        <p:spPr>
          <a:xfrm flipH="false" flipV="false" rot="0">
            <a:off x="5998668" y="2691044"/>
            <a:ext cx="6290664" cy="401030"/>
          </a:xfrm>
          <a:custGeom>
            <a:avLst/>
            <a:gdLst/>
            <a:ahLst/>
            <a:cxnLst/>
            <a:rect r="r" b="b" t="t" l="l"/>
            <a:pathLst>
              <a:path h="401030" w="6290664">
                <a:moveTo>
                  <a:pt x="0" y="0"/>
                </a:moveTo>
                <a:lnTo>
                  <a:pt x="6290664" y="0"/>
                </a:lnTo>
                <a:lnTo>
                  <a:pt x="6290664" y="401030"/>
                </a:lnTo>
                <a:lnTo>
                  <a:pt x="0" y="401030"/>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6" id="6"/>
          <p:cNvSpPr txBox="true"/>
          <p:nvPr/>
        </p:nvSpPr>
        <p:spPr>
          <a:xfrm rot="0">
            <a:off x="4506195" y="261318"/>
            <a:ext cx="9275609" cy="2360909"/>
          </a:xfrm>
          <a:prstGeom prst="rect">
            <a:avLst/>
          </a:prstGeom>
        </p:spPr>
        <p:txBody>
          <a:bodyPr anchor="t" rtlCol="false" tIns="0" lIns="0" bIns="0" rIns="0">
            <a:spAutoFit/>
          </a:bodyPr>
          <a:lstStyle/>
          <a:p>
            <a:pPr algn="ctr">
              <a:lnSpc>
                <a:spcPts val="9480"/>
              </a:lnSpc>
            </a:pPr>
            <a:r>
              <a:rPr lang="en-US" sz="6771">
                <a:solidFill>
                  <a:srgbClr val="FFFFFF"/>
                </a:solidFill>
                <a:latin typeface="Gliker SemiBold"/>
              </a:rPr>
              <a:t>What is IoT Tools and Platforms </a:t>
            </a:r>
          </a:p>
        </p:txBody>
      </p:sp>
      <p:sp>
        <p:nvSpPr>
          <p:cNvPr name="TextBox 7" id="7"/>
          <p:cNvSpPr txBox="true"/>
          <p:nvPr/>
        </p:nvSpPr>
        <p:spPr>
          <a:xfrm rot="0">
            <a:off x="1290433" y="3622986"/>
            <a:ext cx="16293359" cy="6269347"/>
          </a:xfrm>
          <a:prstGeom prst="rect">
            <a:avLst/>
          </a:prstGeom>
        </p:spPr>
        <p:txBody>
          <a:bodyPr anchor="t" rtlCol="false" tIns="0" lIns="0" bIns="0" rIns="0">
            <a:spAutoFit/>
          </a:bodyPr>
          <a:lstStyle/>
          <a:p>
            <a:pPr algn="ctr">
              <a:lnSpc>
                <a:spcPts val="3827"/>
              </a:lnSpc>
            </a:pPr>
            <a:r>
              <a:rPr lang="en-US" sz="2733">
                <a:solidFill>
                  <a:srgbClr val="FFFFFF"/>
                </a:solidFill>
                <a:latin typeface="Archivo Black"/>
              </a:rPr>
              <a:t>7. Device Management Tools: IoT platforms typically offer device management capabilities that allow users to remotely monitor, configure, and update IoT devices. These tools help ensure the health, security, and performance of the deployed devices.</a:t>
            </a:r>
          </a:p>
          <a:p>
            <a:pPr algn="ctr">
              <a:lnSpc>
                <a:spcPts val="3827"/>
              </a:lnSpc>
            </a:pPr>
            <a:r>
              <a:rPr lang="en-US" sz="2733">
                <a:solidFill>
                  <a:srgbClr val="FFFFFF"/>
                </a:solidFill>
                <a:latin typeface="Archivo Black"/>
              </a:rPr>
              <a:t>8. </a:t>
            </a:r>
            <a:r>
              <a:rPr lang="en-US" sz="2733">
                <a:solidFill>
                  <a:srgbClr val="FFFFFF"/>
                </a:solidFill>
                <a:latin typeface="Archivo Black"/>
              </a:rPr>
              <a:t>Security and Authentication: IoT tools and platforms include security features to protect IoT devices and data from unauthorized access, tampering, and other threats. These features may include authentication, encryption, secure communication protocols, and access control mechanisms.</a:t>
            </a:r>
          </a:p>
          <a:p>
            <a:pPr algn="ctr">
              <a:lnSpc>
                <a:spcPts val="3827"/>
              </a:lnSpc>
            </a:pPr>
            <a:r>
              <a:rPr lang="en-US" sz="2733">
                <a:solidFill>
                  <a:srgbClr val="FFFFFF"/>
                </a:solidFill>
                <a:latin typeface="Archivo Black"/>
              </a:rPr>
              <a:t>9. </a:t>
            </a:r>
            <a:r>
              <a:rPr lang="en-US" sz="2733">
                <a:solidFill>
                  <a:srgbClr val="FFFFFF"/>
                </a:solidFill>
                <a:latin typeface="Archivo Black"/>
              </a:rPr>
              <a:t>Integration with Third-Party Services: Many IoT platforms provide integration with other services, APIs, and frameworks, enabling developers to connect their IoT solutions with external systems, databases, cloud services, or enterprise applications.</a:t>
            </a:r>
          </a:p>
          <a:p>
            <a:pPr algn="ctr">
              <a:lnSpc>
                <a:spcPts val="3827"/>
              </a:lnSpc>
            </a:pP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777655" y="4398632"/>
            <a:ext cx="16732691" cy="1565935"/>
          </a:xfrm>
          <a:prstGeom prst="rect">
            <a:avLst/>
          </a:prstGeom>
        </p:spPr>
        <p:txBody>
          <a:bodyPr anchor="t" rtlCol="false" tIns="0" lIns="0" bIns="0" rIns="0">
            <a:spAutoFit/>
          </a:bodyPr>
          <a:lstStyle/>
          <a:p>
            <a:pPr algn="ctr">
              <a:lnSpc>
                <a:spcPts val="12226"/>
              </a:lnSpc>
              <a:spcBef>
                <a:spcPct val="0"/>
              </a:spcBef>
            </a:pPr>
            <a:r>
              <a:rPr lang="en-US" sz="10820">
                <a:solidFill>
                  <a:srgbClr val="FFFFFF"/>
                </a:solidFill>
                <a:latin typeface="Open Sauce SemiBold Bold"/>
              </a:rPr>
              <a:t>Application Areas of IoT</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533070" y="1200903"/>
            <a:ext cx="17221860" cy="8057397"/>
            <a:chOff x="0" y="0"/>
            <a:chExt cx="22962479" cy="10743196"/>
          </a:xfrm>
        </p:grpSpPr>
        <p:sp>
          <p:nvSpPr>
            <p:cNvPr name="TextBox 4" id="4"/>
            <p:cNvSpPr txBox="true"/>
            <p:nvPr/>
          </p:nvSpPr>
          <p:spPr>
            <a:xfrm rot="0">
              <a:off x="0" y="-85725"/>
              <a:ext cx="22962479" cy="3726831"/>
            </a:xfrm>
            <a:prstGeom prst="rect">
              <a:avLst/>
            </a:prstGeom>
          </p:spPr>
          <p:txBody>
            <a:bodyPr anchor="t" rtlCol="false" tIns="0" lIns="0" bIns="0" rIns="0">
              <a:spAutoFit/>
            </a:bodyPr>
            <a:lstStyle/>
            <a:p>
              <a:pPr algn="ctr">
                <a:lnSpc>
                  <a:spcPts val="11200"/>
                </a:lnSpc>
              </a:pPr>
              <a:r>
                <a:rPr lang="en-US" sz="8615">
                  <a:solidFill>
                    <a:srgbClr val="FFFFFF"/>
                  </a:solidFill>
                  <a:latin typeface="League Spartan"/>
                </a:rPr>
                <a:t>SMART HOME AND OFFICE AUTOMATION</a:t>
              </a:r>
            </a:p>
          </p:txBody>
        </p:sp>
        <p:sp>
          <p:nvSpPr>
            <p:cNvPr name="TextBox 5" id="5"/>
            <p:cNvSpPr txBox="true"/>
            <p:nvPr/>
          </p:nvSpPr>
          <p:spPr>
            <a:xfrm rot="0">
              <a:off x="0" y="3782395"/>
              <a:ext cx="22962479" cy="6960802"/>
            </a:xfrm>
            <a:prstGeom prst="rect">
              <a:avLst/>
            </a:prstGeom>
          </p:spPr>
          <p:txBody>
            <a:bodyPr anchor="t" rtlCol="false" tIns="0" lIns="0" bIns="0" rIns="0">
              <a:spAutoFit/>
            </a:bodyPr>
            <a:lstStyle/>
            <a:p>
              <a:pPr algn="just">
                <a:lnSpc>
                  <a:spcPts val="8350"/>
                </a:lnSpc>
              </a:pPr>
              <a:r>
                <a:rPr lang="en-US" sz="5964">
                  <a:solidFill>
                    <a:srgbClr val="FFFFFF"/>
                  </a:solidFill>
                  <a:latin typeface="Sanchez"/>
                </a:rPr>
                <a:t>Smart home applications with the use of smart sensors are becoming popular now. Any smart device can be configured and connected to the internet and controlled using a simple mobile application.</a:t>
              </a:r>
            </a:p>
          </p:txBody>
        </p:sp>
      </p:gr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Freeform 3" id="3"/>
          <p:cNvSpPr/>
          <p:nvPr/>
        </p:nvSpPr>
        <p:spPr>
          <a:xfrm flipH="false" flipV="false" rot="0">
            <a:off x="17259300" y="113507"/>
            <a:ext cx="704367" cy="704367"/>
          </a:xfrm>
          <a:custGeom>
            <a:avLst/>
            <a:gdLst/>
            <a:ahLst/>
            <a:cxnLst/>
            <a:rect r="r" b="b" t="t" l="l"/>
            <a:pathLst>
              <a:path h="704367" w="704367">
                <a:moveTo>
                  <a:pt x="0" y="0"/>
                </a:moveTo>
                <a:lnTo>
                  <a:pt x="704367" y="0"/>
                </a:lnTo>
                <a:lnTo>
                  <a:pt x="704367" y="704366"/>
                </a:lnTo>
                <a:lnTo>
                  <a:pt x="0" y="704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23670" y="988751"/>
            <a:ext cx="831065" cy="912005"/>
          </a:xfrm>
          <a:custGeom>
            <a:avLst/>
            <a:gdLst/>
            <a:ahLst/>
            <a:cxnLst/>
            <a:rect r="r" b="b" t="t" l="l"/>
            <a:pathLst>
              <a:path h="912005" w="831065">
                <a:moveTo>
                  <a:pt x="0" y="0"/>
                </a:moveTo>
                <a:lnTo>
                  <a:pt x="831065" y="0"/>
                </a:lnTo>
                <a:lnTo>
                  <a:pt x="831065" y="912005"/>
                </a:lnTo>
                <a:lnTo>
                  <a:pt x="0" y="9120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87787" y="817873"/>
            <a:ext cx="9552462" cy="1253761"/>
          </a:xfrm>
          <a:custGeom>
            <a:avLst/>
            <a:gdLst/>
            <a:ahLst/>
            <a:cxnLst/>
            <a:rect r="r" b="b" t="t" l="l"/>
            <a:pathLst>
              <a:path h="1253761" w="9552462">
                <a:moveTo>
                  <a:pt x="0" y="0"/>
                </a:moveTo>
                <a:lnTo>
                  <a:pt x="9552463" y="0"/>
                </a:lnTo>
                <a:lnTo>
                  <a:pt x="9552463" y="1253761"/>
                </a:lnTo>
                <a:lnTo>
                  <a:pt x="0" y="1253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028700" y="2681420"/>
            <a:ext cx="14341814"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&gt; Smart Door Access and Control System</a:t>
            </a:r>
          </a:p>
        </p:txBody>
      </p:sp>
      <p:sp>
        <p:nvSpPr>
          <p:cNvPr name="TextBox 7" id="7"/>
          <p:cNvSpPr txBox="true"/>
          <p:nvPr/>
        </p:nvSpPr>
        <p:spPr>
          <a:xfrm rot="0">
            <a:off x="1028700" y="3268160"/>
            <a:ext cx="14341814"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&gt; Smart Lightning for Home and Office</a:t>
            </a:r>
          </a:p>
        </p:txBody>
      </p:sp>
      <p:sp>
        <p:nvSpPr>
          <p:cNvPr name="TextBox 8" id="8"/>
          <p:cNvSpPr txBox="true"/>
          <p:nvPr/>
        </p:nvSpPr>
        <p:spPr>
          <a:xfrm rot="0">
            <a:off x="1028700" y="3854899"/>
            <a:ext cx="14341814"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&gt; Automated Gate and Garage</a:t>
            </a:r>
          </a:p>
        </p:txBody>
      </p:sp>
      <p:sp>
        <p:nvSpPr>
          <p:cNvPr name="TextBox 9" id="9"/>
          <p:cNvSpPr txBox="true"/>
          <p:nvPr/>
        </p:nvSpPr>
        <p:spPr>
          <a:xfrm rot="0">
            <a:off x="1028700" y="4441638"/>
            <a:ext cx="14341814"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&gt; Smart Thermostats and Humidity Controllers</a:t>
            </a:r>
          </a:p>
        </p:txBody>
      </p:sp>
      <p:sp>
        <p:nvSpPr>
          <p:cNvPr name="TextBox 10" id="10"/>
          <p:cNvSpPr txBox="true"/>
          <p:nvPr/>
        </p:nvSpPr>
        <p:spPr>
          <a:xfrm rot="0">
            <a:off x="1028700" y="5067300"/>
            <a:ext cx="14341814"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&gt; Traffic Management</a:t>
            </a:r>
          </a:p>
        </p:txBody>
      </p:sp>
      <p:sp>
        <p:nvSpPr>
          <p:cNvPr name="TextBox 11" id="11"/>
          <p:cNvSpPr txBox="true"/>
          <p:nvPr/>
        </p:nvSpPr>
        <p:spPr>
          <a:xfrm rot="0">
            <a:off x="1028700" y="5618927"/>
            <a:ext cx="14341814"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&gt; Smart Lightning on Streets</a:t>
            </a:r>
          </a:p>
        </p:txBody>
      </p:sp>
      <p:sp>
        <p:nvSpPr>
          <p:cNvPr name="TextBox 12" id="12"/>
          <p:cNvSpPr txBox="true"/>
          <p:nvPr/>
        </p:nvSpPr>
        <p:spPr>
          <a:xfrm rot="0">
            <a:off x="1028700" y="6205667"/>
            <a:ext cx="14341814"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&gt; Pollution Monitoring and Reporting</a:t>
            </a:r>
          </a:p>
        </p:txBody>
      </p:sp>
      <p:sp>
        <p:nvSpPr>
          <p:cNvPr name="TextBox 13" id="13"/>
          <p:cNvSpPr txBox="true"/>
          <p:nvPr/>
        </p:nvSpPr>
        <p:spPr>
          <a:xfrm rot="0">
            <a:off x="1028700" y="6792406"/>
            <a:ext cx="14341814"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&gt;Smart Parking Solutions</a:t>
            </a:r>
          </a:p>
        </p:txBody>
      </p:sp>
      <p:sp>
        <p:nvSpPr>
          <p:cNvPr name="TextBox 14" id="14"/>
          <p:cNvSpPr txBox="true"/>
          <p:nvPr/>
        </p:nvSpPr>
        <p:spPr>
          <a:xfrm rot="0">
            <a:off x="1028700" y="7344856"/>
            <a:ext cx="14341814" cy="662939"/>
          </a:xfrm>
          <a:prstGeom prst="rect">
            <a:avLst/>
          </a:prstGeom>
        </p:spPr>
        <p:txBody>
          <a:bodyPr anchor="t" rtlCol="false" tIns="0" lIns="0" bIns="0" rIns="0">
            <a:spAutoFit/>
          </a:bodyPr>
          <a:lstStyle/>
          <a:p>
            <a:pPr>
              <a:lnSpc>
                <a:spcPts val="5460"/>
              </a:lnSpc>
            </a:pPr>
            <a:r>
              <a:rPr lang="en-US" sz="3900">
                <a:solidFill>
                  <a:srgbClr val="FFFFFF"/>
                </a:solidFill>
                <a:latin typeface="Canva Sans Bold"/>
              </a:rPr>
              <a:t>&gt;Water/Waste Management</a:t>
            </a:r>
          </a:p>
        </p:txBody>
      </p:sp>
      <p:sp>
        <p:nvSpPr>
          <p:cNvPr name="TextBox 15" id="15"/>
          <p:cNvSpPr txBox="true"/>
          <p:nvPr/>
        </p:nvSpPr>
        <p:spPr>
          <a:xfrm rot="0">
            <a:off x="4612845" y="1121221"/>
            <a:ext cx="143976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Search</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450756" y="709479"/>
            <a:ext cx="17386489" cy="8868041"/>
            <a:chOff x="0" y="0"/>
            <a:chExt cx="23181985" cy="11824055"/>
          </a:xfrm>
        </p:grpSpPr>
        <p:sp>
          <p:nvSpPr>
            <p:cNvPr name="TextBox 4" id="4"/>
            <p:cNvSpPr txBox="true"/>
            <p:nvPr/>
          </p:nvSpPr>
          <p:spPr>
            <a:xfrm rot="0">
              <a:off x="0" y="-66675"/>
              <a:ext cx="23181985" cy="1646623"/>
            </a:xfrm>
            <a:prstGeom prst="rect">
              <a:avLst/>
            </a:prstGeom>
          </p:spPr>
          <p:txBody>
            <a:bodyPr anchor="t" rtlCol="false" tIns="0" lIns="0" bIns="0" rIns="0">
              <a:spAutoFit/>
            </a:bodyPr>
            <a:lstStyle/>
            <a:p>
              <a:pPr algn="ctr">
                <a:lnSpc>
                  <a:spcPts val="10125"/>
                </a:lnSpc>
              </a:pPr>
              <a:r>
                <a:rPr lang="en-US" sz="7788">
                  <a:solidFill>
                    <a:srgbClr val="FFFFFF"/>
                  </a:solidFill>
                  <a:latin typeface="League Spartan"/>
                </a:rPr>
                <a:t>WEARABLE TECHNOLOGY</a:t>
              </a:r>
            </a:p>
          </p:txBody>
        </p:sp>
        <p:sp>
          <p:nvSpPr>
            <p:cNvPr name="TextBox 5" id="5"/>
            <p:cNvSpPr txBox="true"/>
            <p:nvPr/>
          </p:nvSpPr>
          <p:spPr>
            <a:xfrm rot="0">
              <a:off x="0" y="1706241"/>
              <a:ext cx="23181985" cy="10117814"/>
            </a:xfrm>
            <a:prstGeom prst="rect">
              <a:avLst/>
            </a:prstGeom>
          </p:spPr>
          <p:txBody>
            <a:bodyPr anchor="t" rtlCol="false" tIns="0" lIns="0" bIns="0" rIns="0">
              <a:spAutoFit/>
            </a:bodyPr>
            <a:lstStyle/>
            <a:p>
              <a:pPr algn="just">
                <a:lnSpc>
                  <a:spcPts val="7549"/>
                </a:lnSpc>
              </a:pPr>
              <a:r>
                <a:rPr lang="en-US" sz="5392">
                  <a:solidFill>
                    <a:srgbClr val="FFFFFF"/>
                  </a:solidFill>
                  <a:latin typeface="Sanchez"/>
                </a:rPr>
                <a:t>Wearable smart devices were introduced as smart watches around a decade ago, and many more functions have been added since then. Now our smartwatches and wearables are capable of reading text messages, showing notifications of other apps, tracking location, monitoring workout status, reminding schedules, and continuously monitoring health conditions.</a:t>
              </a:r>
            </a:p>
          </p:txBody>
        </p:sp>
      </p:gr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450756" y="709479"/>
            <a:ext cx="17386489" cy="8868041"/>
            <a:chOff x="0" y="0"/>
            <a:chExt cx="23181985" cy="11824055"/>
          </a:xfrm>
        </p:grpSpPr>
        <p:sp>
          <p:nvSpPr>
            <p:cNvPr name="TextBox 4" id="4"/>
            <p:cNvSpPr txBox="true"/>
            <p:nvPr/>
          </p:nvSpPr>
          <p:spPr>
            <a:xfrm rot="0">
              <a:off x="0" y="-66675"/>
              <a:ext cx="23181985" cy="1646623"/>
            </a:xfrm>
            <a:prstGeom prst="rect">
              <a:avLst/>
            </a:prstGeom>
          </p:spPr>
          <p:txBody>
            <a:bodyPr anchor="t" rtlCol="false" tIns="0" lIns="0" bIns="0" rIns="0">
              <a:spAutoFit/>
            </a:bodyPr>
            <a:lstStyle/>
            <a:p>
              <a:pPr algn="ctr">
                <a:lnSpc>
                  <a:spcPts val="10125"/>
                </a:lnSpc>
              </a:pPr>
              <a:r>
                <a:rPr lang="en-US" sz="7788">
                  <a:solidFill>
                    <a:srgbClr val="FFFFFF"/>
                  </a:solidFill>
                  <a:latin typeface="League Spartan"/>
                </a:rPr>
                <a:t>HEALTHCARE</a:t>
              </a:r>
            </a:p>
          </p:txBody>
        </p:sp>
        <p:sp>
          <p:nvSpPr>
            <p:cNvPr name="TextBox 5" id="5"/>
            <p:cNvSpPr txBox="true"/>
            <p:nvPr/>
          </p:nvSpPr>
          <p:spPr>
            <a:xfrm rot="0">
              <a:off x="0" y="1706241"/>
              <a:ext cx="23181985" cy="10117814"/>
            </a:xfrm>
            <a:prstGeom prst="rect">
              <a:avLst/>
            </a:prstGeom>
          </p:spPr>
          <p:txBody>
            <a:bodyPr anchor="t" rtlCol="false" tIns="0" lIns="0" bIns="0" rIns="0">
              <a:spAutoFit/>
            </a:bodyPr>
            <a:lstStyle/>
            <a:p>
              <a:pPr algn="just">
                <a:lnSpc>
                  <a:spcPts val="7549"/>
                </a:lnSpc>
              </a:pPr>
              <a:r>
                <a:rPr lang="en-US" sz="5392">
                  <a:solidFill>
                    <a:srgbClr val="FFFFFF"/>
                  </a:solidFill>
                  <a:latin typeface="Sanchez"/>
                </a:rPr>
                <a:t>The healthcare industry has been utilizing the possibilities of the Internet of Things for life-saving applications. Starting from collecting vital data from bedside devices, real-time diagnosing process, and accessing medical records and patient information across multiple departments, the entire patient care system can be improved with IoT implementation.</a:t>
              </a:r>
            </a:p>
          </p:txBody>
        </p:sp>
      </p:gr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450756" y="1665322"/>
            <a:ext cx="17386489" cy="6956356"/>
            <a:chOff x="0" y="0"/>
            <a:chExt cx="23181985" cy="9275141"/>
          </a:xfrm>
        </p:grpSpPr>
        <p:sp>
          <p:nvSpPr>
            <p:cNvPr name="TextBox 4" id="4"/>
            <p:cNvSpPr txBox="true"/>
            <p:nvPr/>
          </p:nvSpPr>
          <p:spPr>
            <a:xfrm rot="0">
              <a:off x="0" y="-66675"/>
              <a:ext cx="23181985" cy="1646623"/>
            </a:xfrm>
            <a:prstGeom prst="rect">
              <a:avLst/>
            </a:prstGeom>
          </p:spPr>
          <p:txBody>
            <a:bodyPr anchor="t" rtlCol="false" tIns="0" lIns="0" bIns="0" rIns="0">
              <a:spAutoFit/>
            </a:bodyPr>
            <a:lstStyle/>
            <a:p>
              <a:pPr algn="ctr">
                <a:lnSpc>
                  <a:spcPts val="10125"/>
                </a:lnSpc>
              </a:pPr>
              <a:r>
                <a:rPr lang="en-US" sz="7788">
                  <a:solidFill>
                    <a:srgbClr val="FFFFFF"/>
                  </a:solidFill>
                  <a:latin typeface="League Spartan"/>
                </a:rPr>
                <a:t>AUTONOMOUS DRIVING</a:t>
              </a:r>
            </a:p>
          </p:txBody>
        </p:sp>
        <p:sp>
          <p:nvSpPr>
            <p:cNvPr name="TextBox 5" id="5"/>
            <p:cNvSpPr txBox="true"/>
            <p:nvPr/>
          </p:nvSpPr>
          <p:spPr>
            <a:xfrm rot="0">
              <a:off x="0" y="1706241"/>
              <a:ext cx="23181985" cy="7568900"/>
            </a:xfrm>
            <a:prstGeom prst="rect">
              <a:avLst/>
            </a:prstGeom>
          </p:spPr>
          <p:txBody>
            <a:bodyPr anchor="t" rtlCol="false" tIns="0" lIns="0" bIns="0" rIns="0">
              <a:spAutoFit/>
            </a:bodyPr>
            <a:lstStyle/>
            <a:p>
              <a:pPr algn="just">
                <a:lnSpc>
                  <a:spcPts val="7549"/>
                </a:lnSpc>
              </a:pPr>
              <a:r>
                <a:rPr lang="en-US" sz="5392">
                  <a:solidFill>
                    <a:srgbClr val="FFFFFF"/>
                  </a:solidFill>
                  <a:latin typeface="Sanchez"/>
                </a:rPr>
                <a:t>Autonomous driving has been evolving with artificial intelligence and smart sensor technology in the Internet of Things. An earlier generation of autonomous vehicles (partial automation) will assist drivers in driving safely, avoiding collisions, and warning about road and vehicle conditions.</a:t>
              </a:r>
            </a:p>
          </p:txBody>
        </p:sp>
      </p:gr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450756" y="545461"/>
            <a:ext cx="17386489" cy="9196079"/>
            <a:chOff x="0" y="0"/>
            <a:chExt cx="23181985" cy="12261438"/>
          </a:xfrm>
        </p:grpSpPr>
        <p:sp>
          <p:nvSpPr>
            <p:cNvPr name="TextBox 4" id="4"/>
            <p:cNvSpPr txBox="true"/>
            <p:nvPr/>
          </p:nvSpPr>
          <p:spPr>
            <a:xfrm rot="0">
              <a:off x="0" y="-66675"/>
              <a:ext cx="23181985" cy="3358464"/>
            </a:xfrm>
            <a:prstGeom prst="rect">
              <a:avLst/>
            </a:prstGeom>
          </p:spPr>
          <p:txBody>
            <a:bodyPr anchor="t" rtlCol="false" tIns="0" lIns="0" bIns="0" rIns="0">
              <a:spAutoFit/>
            </a:bodyPr>
            <a:lstStyle/>
            <a:p>
              <a:pPr algn="ctr">
                <a:lnSpc>
                  <a:spcPts val="10125"/>
                </a:lnSpc>
              </a:pPr>
              <a:r>
                <a:rPr lang="en-US" sz="7788">
                  <a:solidFill>
                    <a:srgbClr val="FFFFFF"/>
                  </a:solidFill>
                  <a:latin typeface="League Spartan"/>
                </a:rPr>
                <a:t>AGRICULTURE AND SMART FARMING</a:t>
              </a:r>
            </a:p>
          </p:txBody>
        </p:sp>
        <p:sp>
          <p:nvSpPr>
            <p:cNvPr name="TextBox 5" id="5"/>
            <p:cNvSpPr txBox="true"/>
            <p:nvPr/>
          </p:nvSpPr>
          <p:spPr>
            <a:xfrm rot="0">
              <a:off x="0" y="3418081"/>
              <a:ext cx="23181985" cy="8843357"/>
            </a:xfrm>
            <a:prstGeom prst="rect">
              <a:avLst/>
            </a:prstGeom>
          </p:spPr>
          <p:txBody>
            <a:bodyPr anchor="t" rtlCol="false" tIns="0" lIns="0" bIns="0" rIns="0">
              <a:spAutoFit/>
            </a:bodyPr>
            <a:lstStyle/>
            <a:p>
              <a:pPr algn="just">
                <a:lnSpc>
                  <a:spcPts val="7549"/>
                </a:lnSpc>
              </a:pPr>
              <a:r>
                <a:rPr lang="en-US" sz="5392">
                  <a:solidFill>
                    <a:srgbClr val="FFFFFF"/>
                  </a:solidFill>
                  <a:latin typeface="Sanchez"/>
                </a:rPr>
                <a:t>IoT devices can be employed in agriculture to monitor soil moisture, temperature, and nutrient levels, enabling precision farming and optimized irrigation. Connected sensors can also track livestock health, monitor crop growth, and automate feeding systems, leading to improved productivity and reduced resource waste.</a:t>
              </a:r>
            </a:p>
          </p:txBody>
        </p:sp>
      </p:gr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Freeform 3" id="3"/>
          <p:cNvSpPr/>
          <p:nvPr/>
        </p:nvSpPr>
        <p:spPr>
          <a:xfrm flipH="false" flipV="false" rot="0">
            <a:off x="17259300" y="113507"/>
            <a:ext cx="704367" cy="704367"/>
          </a:xfrm>
          <a:custGeom>
            <a:avLst/>
            <a:gdLst/>
            <a:ahLst/>
            <a:cxnLst/>
            <a:rect r="r" b="b" t="t" l="l"/>
            <a:pathLst>
              <a:path h="704367" w="704367">
                <a:moveTo>
                  <a:pt x="0" y="0"/>
                </a:moveTo>
                <a:lnTo>
                  <a:pt x="704367" y="0"/>
                </a:lnTo>
                <a:lnTo>
                  <a:pt x="704367" y="704366"/>
                </a:lnTo>
                <a:lnTo>
                  <a:pt x="0" y="70436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4" id="4"/>
          <p:cNvSpPr/>
          <p:nvPr/>
        </p:nvSpPr>
        <p:spPr>
          <a:xfrm flipH="false" flipV="false" rot="0">
            <a:off x="11923670" y="988751"/>
            <a:ext cx="831065" cy="912005"/>
          </a:xfrm>
          <a:custGeom>
            <a:avLst/>
            <a:gdLst/>
            <a:ahLst/>
            <a:cxnLst/>
            <a:rect r="r" b="b" t="t" l="l"/>
            <a:pathLst>
              <a:path h="912005" w="831065">
                <a:moveTo>
                  <a:pt x="0" y="0"/>
                </a:moveTo>
                <a:lnTo>
                  <a:pt x="831065" y="0"/>
                </a:lnTo>
                <a:lnTo>
                  <a:pt x="831065" y="912005"/>
                </a:lnTo>
                <a:lnTo>
                  <a:pt x="0" y="912005"/>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787787" y="817873"/>
            <a:ext cx="9552462" cy="1253761"/>
          </a:xfrm>
          <a:custGeom>
            <a:avLst/>
            <a:gdLst/>
            <a:ahLst/>
            <a:cxnLst/>
            <a:rect r="r" b="b" t="t" l="l"/>
            <a:pathLst>
              <a:path h="1253761" w="9552462">
                <a:moveTo>
                  <a:pt x="0" y="0"/>
                </a:moveTo>
                <a:lnTo>
                  <a:pt x="9552463" y="0"/>
                </a:lnTo>
                <a:lnTo>
                  <a:pt x="9552463" y="1253761"/>
                </a:lnTo>
                <a:lnTo>
                  <a:pt x="0" y="125376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792603" y="2763555"/>
            <a:ext cx="14341814" cy="927100"/>
          </a:xfrm>
          <a:prstGeom prst="rect">
            <a:avLst/>
          </a:prstGeom>
        </p:spPr>
        <p:txBody>
          <a:bodyPr anchor="t" rtlCol="false" tIns="0" lIns="0" bIns="0" rIns="0">
            <a:spAutoFit/>
          </a:bodyPr>
          <a:lstStyle/>
          <a:p>
            <a:pPr>
              <a:lnSpc>
                <a:spcPts val="7699"/>
              </a:lnSpc>
            </a:pPr>
            <a:r>
              <a:rPr lang="en-US" sz="5499">
                <a:solidFill>
                  <a:srgbClr val="FFFFFF"/>
                </a:solidFill>
                <a:latin typeface="Canva Sans Bold"/>
              </a:rPr>
              <a:t>&gt; Smart Irrigation</a:t>
            </a:r>
          </a:p>
        </p:txBody>
      </p:sp>
      <p:sp>
        <p:nvSpPr>
          <p:cNvPr name="TextBox 7" id="7"/>
          <p:cNvSpPr txBox="true"/>
          <p:nvPr/>
        </p:nvSpPr>
        <p:spPr>
          <a:xfrm rot="0">
            <a:off x="792603" y="4557430"/>
            <a:ext cx="14341814" cy="927100"/>
          </a:xfrm>
          <a:prstGeom prst="rect">
            <a:avLst/>
          </a:prstGeom>
        </p:spPr>
        <p:txBody>
          <a:bodyPr anchor="t" rtlCol="false" tIns="0" lIns="0" bIns="0" rIns="0">
            <a:spAutoFit/>
          </a:bodyPr>
          <a:lstStyle/>
          <a:p>
            <a:pPr>
              <a:lnSpc>
                <a:spcPts val="7699"/>
              </a:lnSpc>
            </a:pPr>
            <a:r>
              <a:rPr lang="en-US" sz="5499">
                <a:solidFill>
                  <a:srgbClr val="FFFFFF"/>
                </a:solidFill>
                <a:latin typeface="Canva Sans Bold"/>
              </a:rPr>
              <a:t>&gt;Smart Greenhouse using Sensors</a:t>
            </a:r>
          </a:p>
        </p:txBody>
      </p:sp>
      <p:sp>
        <p:nvSpPr>
          <p:cNvPr name="TextBox 8" id="8"/>
          <p:cNvSpPr txBox="true"/>
          <p:nvPr/>
        </p:nvSpPr>
        <p:spPr>
          <a:xfrm rot="0">
            <a:off x="792603" y="6351305"/>
            <a:ext cx="14341814" cy="927100"/>
          </a:xfrm>
          <a:prstGeom prst="rect">
            <a:avLst/>
          </a:prstGeom>
        </p:spPr>
        <p:txBody>
          <a:bodyPr anchor="t" rtlCol="false" tIns="0" lIns="0" bIns="0" rIns="0">
            <a:spAutoFit/>
          </a:bodyPr>
          <a:lstStyle/>
          <a:p>
            <a:pPr>
              <a:lnSpc>
                <a:spcPts val="7699"/>
              </a:lnSpc>
            </a:pPr>
            <a:r>
              <a:rPr lang="en-US" sz="5499">
                <a:solidFill>
                  <a:srgbClr val="FFFFFF"/>
                </a:solidFill>
                <a:latin typeface="Canva Sans Bold"/>
              </a:rPr>
              <a:t>&gt;Smart Farming</a:t>
            </a:r>
          </a:p>
        </p:txBody>
      </p:sp>
      <p:sp>
        <p:nvSpPr>
          <p:cNvPr name="TextBox 9" id="9"/>
          <p:cNvSpPr txBox="true"/>
          <p:nvPr/>
        </p:nvSpPr>
        <p:spPr>
          <a:xfrm rot="0">
            <a:off x="4612845" y="1121221"/>
            <a:ext cx="1439763" cy="580390"/>
          </a:xfrm>
          <a:prstGeom prst="rect">
            <a:avLst/>
          </a:prstGeom>
        </p:spPr>
        <p:txBody>
          <a:bodyPr anchor="t" rtlCol="false" tIns="0" lIns="0" bIns="0" rIns="0">
            <a:spAutoFit/>
          </a:bodyPr>
          <a:lstStyle/>
          <a:p>
            <a:pPr algn="ctr">
              <a:lnSpc>
                <a:spcPts val="4759"/>
              </a:lnSpc>
            </a:pPr>
            <a:r>
              <a:rPr lang="en-US" sz="3399">
                <a:solidFill>
                  <a:srgbClr val="FFFFFF"/>
                </a:solidFill>
                <a:latin typeface="Canva Sans"/>
              </a:rPr>
              <a:t>Search</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450756" y="1028700"/>
            <a:ext cx="17386489" cy="8240236"/>
            <a:chOff x="0" y="0"/>
            <a:chExt cx="23181985" cy="10986981"/>
          </a:xfrm>
        </p:grpSpPr>
        <p:sp>
          <p:nvSpPr>
            <p:cNvPr name="TextBox 4" id="4"/>
            <p:cNvSpPr txBox="true"/>
            <p:nvPr/>
          </p:nvSpPr>
          <p:spPr>
            <a:xfrm rot="0">
              <a:off x="0" y="-66675"/>
              <a:ext cx="23181985" cy="3358464"/>
            </a:xfrm>
            <a:prstGeom prst="rect">
              <a:avLst/>
            </a:prstGeom>
          </p:spPr>
          <p:txBody>
            <a:bodyPr anchor="t" rtlCol="false" tIns="0" lIns="0" bIns="0" rIns="0">
              <a:spAutoFit/>
            </a:bodyPr>
            <a:lstStyle/>
            <a:p>
              <a:pPr algn="ctr">
                <a:lnSpc>
                  <a:spcPts val="10125"/>
                </a:lnSpc>
              </a:pPr>
              <a:r>
                <a:rPr lang="en-US" sz="7788">
                  <a:solidFill>
                    <a:srgbClr val="FFFFFF"/>
                  </a:solidFill>
                  <a:latin typeface="League Spartan"/>
                </a:rPr>
                <a:t>INDUSTRIAL IOT FOR MANUFACTURING</a:t>
              </a:r>
            </a:p>
          </p:txBody>
        </p:sp>
        <p:sp>
          <p:nvSpPr>
            <p:cNvPr name="TextBox 5" id="5"/>
            <p:cNvSpPr txBox="true"/>
            <p:nvPr/>
          </p:nvSpPr>
          <p:spPr>
            <a:xfrm rot="0">
              <a:off x="0" y="3418081"/>
              <a:ext cx="23181985" cy="7568900"/>
            </a:xfrm>
            <a:prstGeom prst="rect">
              <a:avLst/>
            </a:prstGeom>
          </p:spPr>
          <p:txBody>
            <a:bodyPr anchor="t" rtlCol="false" tIns="0" lIns="0" bIns="0" rIns="0">
              <a:spAutoFit/>
            </a:bodyPr>
            <a:lstStyle/>
            <a:p>
              <a:pPr algn="just">
                <a:lnSpc>
                  <a:spcPts val="7549"/>
                </a:lnSpc>
              </a:pPr>
              <a:r>
                <a:rPr lang="en-US" sz="5392">
                  <a:solidFill>
                    <a:srgbClr val="FFFFFF"/>
                  </a:solidFill>
                  <a:latin typeface="Sanchez"/>
                </a:rPr>
                <a:t>IoT is revolutionizing industries by enabling smart manufacturing processes, predictive maintenance, and supply chain optimization. Sensors embedded in machinery and equipment collect data, which is then used to improve efficiency, reduce downtime, and optimize resource allocation.</a:t>
              </a:r>
            </a:p>
          </p:txBody>
        </p:sp>
      </p:gr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558" t="0" r="6774" b="0"/>
          <a:stretch>
            <a:fillRect/>
          </a:stretch>
        </p:blipFill>
        <p:spPr>
          <a:xfrm flipH="false" flipV="false">
            <a:off x="0" y="0"/>
            <a:ext cx="18288000" cy="10287000"/>
          </a:xfrm>
          <a:prstGeom prst="rect">
            <a:avLst/>
          </a:prstGeom>
        </p:spPr>
      </p:pic>
      <p:sp>
        <p:nvSpPr>
          <p:cNvPr name="Freeform 3" id="3"/>
          <p:cNvSpPr/>
          <p:nvPr/>
        </p:nvSpPr>
        <p:spPr>
          <a:xfrm flipH="false" flipV="false" rot="0">
            <a:off x="10644410" y="2787918"/>
            <a:ext cx="4844851" cy="4829110"/>
          </a:xfrm>
          <a:custGeom>
            <a:avLst/>
            <a:gdLst/>
            <a:ahLst/>
            <a:cxnLst/>
            <a:rect r="r" b="b" t="t" l="l"/>
            <a:pathLst>
              <a:path h="4829110" w="4844851">
                <a:moveTo>
                  <a:pt x="0" y="0"/>
                </a:moveTo>
                <a:lnTo>
                  <a:pt x="4844852" y="0"/>
                </a:lnTo>
                <a:lnTo>
                  <a:pt x="4844852" y="4829110"/>
                </a:lnTo>
                <a:lnTo>
                  <a:pt x="0" y="4829110"/>
                </a:lnTo>
                <a:lnTo>
                  <a:pt x="0" y="0"/>
                </a:lnTo>
                <a:close/>
              </a:path>
            </a:pathLst>
          </a:custGeom>
          <a:blipFill>
            <a:blip r:embed="rId3"/>
            <a:stretch>
              <a:fillRect l="-23972" t="0" r="-20548" b="-18651"/>
            </a:stretch>
          </a:blipFill>
        </p:spPr>
      </p:sp>
      <p:sp>
        <p:nvSpPr>
          <p:cNvPr name="TextBox 4" id="4"/>
          <p:cNvSpPr txBox="true"/>
          <p:nvPr/>
        </p:nvSpPr>
        <p:spPr>
          <a:xfrm rot="0">
            <a:off x="1028700" y="1254582"/>
            <a:ext cx="6639706" cy="2064296"/>
          </a:xfrm>
          <a:prstGeom prst="rect">
            <a:avLst/>
          </a:prstGeom>
        </p:spPr>
        <p:txBody>
          <a:bodyPr anchor="t" rtlCol="false" tIns="0" lIns="0" bIns="0" rIns="0">
            <a:spAutoFit/>
          </a:bodyPr>
          <a:lstStyle/>
          <a:p>
            <a:pPr>
              <a:lnSpc>
                <a:spcPts val="8140"/>
              </a:lnSpc>
            </a:pPr>
            <a:r>
              <a:rPr lang="en-US" sz="7204">
                <a:solidFill>
                  <a:srgbClr val="FFFFFF"/>
                </a:solidFill>
                <a:latin typeface="Open Sauce SemiBold Bold"/>
              </a:rPr>
              <a:t>The Early 2000s</a:t>
            </a:r>
          </a:p>
        </p:txBody>
      </p:sp>
      <p:sp>
        <p:nvSpPr>
          <p:cNvPr name="TextBox 5" id="5"/>
          <p:cNvSpPr txBox="true"/>
          <p:nvPr/>
        </p:nvSpPr>
        <p:spPr>
          <a:xfrm rot="0">
            <a:off x="1028700" y="3450843"/>
            <a:ext cx="9342780" cy="2647950"/>
          </a:xfrm>
          <a:prstGeom prst="rect">
            <a:avLst/>
          </a:prstGeom>
        </p:spPr>
        <p:txBody>
          <a:bodyPr anchor="t" rtlCol="false" tIns="0" lIns="0" bIns="0" rIns="0">
            <a:spAutoFit/>
          </a:bodyPr>
          <a:lstStyle/>
          <a:p>
            <a:pPr>
              <a:lnSpc>
                <a:spcPts val="4200"/>
              </a:lnSpc>
            </a:pPr>
            <a:r>
              <a:rPr lang="en-US" sz="3000">
                <a:solidFill>
                  <a:srgbClr val="FFFFFF"/>
                </a:solidFill>
                <a:latin typeface="Open Sans Bold"/>
              </a:rPr>
              <a:t>Kevin Ashton (the guy who came up with the name “Internet of Things”) believed </a:t>
            </a:r>
            <a:r>
              <a:rPr lang="en-US" sz="3000" u="sng">
                <a:solidFill>
                  <a:srgbClr val="FFFFFF"/>
                </a:solidFill>
                <a:latin typeface="Open Sans Bold"/>
                <a:hlinkClick r:id="rId4" tooltip="https://www.dhs.gov/radio-frequency-identification-rfid-what-it"/>
              </a:rPr>
              <a:t>Radio Frequency Identification</a:t>
            </a:r>
            <a:r>
              <a:rPr lang="en-US" sz="3000">
                <a:solidFill>
                  <a:srgbClr val="FFFFFF"/>
                </a:solidFill>
                <a:latin typeface="Open Sans Bold"/>
              </a:rPr>
              <a:t> (RFID) was a prerequisite for the Internet of Things — primarily as an inventory tracking solution.</a:t>
            </a:r>
          </a:p>
        </p:txBody>
      </p:sp>
      <p:sp>
        <p:nvSpPr>
          <p:cNvPr name="TextBox 6" id="6"/>
          <p:cNvSpPr txBox="true"/>
          <p:nvPr/>
        </p:nvSpPr>
        <p:spPr>
          <a:xfrm rot="0">
            <a:off x="1028700" y="6591454"/>
            <a:ext cx="7826981" cy="2647950"/>
          </a:xfrm>
          <a:prstGeom prst="rect">
            <a:avLst/>
          </a:prstGeom>
        </p:spPr>
        <p:txBody>
          <a:bodyPr anchor="t" rtlCol="false" tIns="0" lIns="0" bIns="0" rIns="0">
            <a:spAutoFit/>
          </a:bodyPr>
          <a:lstStyle/>
          <a:p>
            <a:pPr>
              <a:lnSpc>
                <a:spcPts val="4200"/>
              </a:lnSpc>
              <a:spcBef>
                <a:spcPct val="0"/>
              </a:spcBef>
            </a:pPr>
            <a:r>
              <a:rPr lang="en-US" sz="3000">
                <a:solidFill>
                  <a:srgbClr val="FFFFFF"/>
                </a:solidFill>
                <a:latin typeface="Open Sans Bold"/>
              </a:rPr>
              <a:t>In 2002-2003, Walmart and the US Department of Defense were the first large organizations to embrace Ashton’s model of tracking inventory using tagging, RFID, and the </a:t>
            </a:r>
            <a:r>
              <a:rPr lang="en-US" sz="3000" u="sng">
                <a:solidFill>
                  <a:srgbClr val="FFFFFF"/>
                </a:solidFill>
                <a:latin typeface="Open Sans Bold"/>
                <a:hlinkClick r:id="rId5" tooltip="https://www.dataversity.net/data-management-internet-things/"/>
              </a:rPr>
              <a:t>Internet of Things</a:t>
            </a:r>
            <a:r>
              <a:rPr lang="en-US" sz="3000">
                <a:solidFill>
                  <a:srgbClr val="FFFFFF"/>
                </a:solidFill>
                <a:latin typeface="Open Sans Bold"/>
              </a:rPr>
              <a:t>.</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450756" y="400894"/>
            <a:ext cx="17386489" cy="8868041"/>
            <a:chOff x="0" y="0"/>
            <a:chExt cx="23181985" cy="11824055"/>
          </a:xfrm>
        </p:grpSpPr>
        <p:sp>
          <p:nvSpPr>
            <p:cNvPr name="TextBox 4" id="4"/>
            <p:cNvSpPr txBox="true"/>
            <p:nvPr/>
          </p:nvSpPr>
          <p:spPr>
            <a:xfrm rot="0">
              <a:off x="0" y="-66675"/>
              <a:ext cx="23181985" cy="1646623"/>
            </a:xfrm>
            <a:prstGeom prst="rect">
              <a:avLst/>
            </a:prstGeom>
          </p:spPr>
          <p:txBody>
            <a:bodyPr anchor="t" rtlCol="false" tIns="0" lIns="0" bIns="0" rIns="0">
              <a:spAutoFit/>
            </a:bodyPr>
            <a:lstStyle/>
            <a:p>
              <a:pPr algn="ctr">
                <a:lnSpc>
                  <a:spcPts val="10125"/>
                </a:lnSpc>
              </a:pPr>
              <a:r>
                <a:rPr lang="en-US" sz="7788">
                  <a:solidFill>
                    <a:srgbClr val="FFFFFF"/>
                  </a:solidFill>
                  <a:latin typeface="League Spartan"/>
                </a:rPr>
                <a:t>DISASTER MANAGEMENT</a:t>
              </a:r>
            </a:p>
          </p:txBody>
        </p:sp>
        <p:sp>
          <p:nvSpPr>
            <p:cNvPr name="TextBox 5" id="5"/>
            <p:cNvSpPr txBox="true"/>
            <p:nvPr/>
          </p:nvSpPr>
          <p:spPr>
            <a:xfrm rot="0">
              <a:off x="0" y="1706241"/>
              <a:ext cx="23181985" cy="10117814"/>
            </a:xfrm>
            <a:prstGeom prst="rect">
              <a:avLst/>
            </a:prstGeom>
          </p:spPr>
          <p:txBody>
            <a:bodyPr anchor="t" rtlCol="false" tIns="0" lIns="0" bIns="0" rIns="0">
              <a:spAutoFit/>
            </a:bodyPr>
            <a:lstStyle/>
            <a:p>
              <a:pPr algn="just">
                <a:lnSpc>
                  <a:spcPts val="7549"/>
                </a:lnSpc>
              </a:pPr>
              <a:r>
                <a:rPr lang="en-US" sz="5392">
                  <a:solidFill>
                    <a:srgbClr val="FFFFFF"/>
                  </a:solidFill>
                  <a:latin typeface="Sanchez"/>
                </a:rPr>
                <a:t>The Internet of Things, with a wide range of smart sensors, allows engineers to build a more effective emergency response system for factories, schools, hospitals, airports, and any other public gathering places. Any emergency situations like a fire outbreak or flooding will be automatically detected using sensors, and this information is shared with responsible work groups in real time.</a:t>
              </a:r>
            </a:p>
          </p:txBody>
        </p:sp>
      </p:gr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384925" y="976957"/>
            <a:ext cx="17518151" cy="8333086"/>
            <a:chOff x="0" y="0"/>
            <a:chExt cx="23357534" cy="11110782"/>
          </a:xfrm>
        </p:grpSpPr>
        <p:sp>
          <p:nvSpPr>
            <p:cNvPr name="TextBox 4" id="4"/>
            <p:cNvSpPr txBox="true"/>
            <p:nvPr/>
          </p:nvSpPr>
          <p:spPr>
            <a:xfrm rot="0">
              <a:off x="0" y="-76200"/>
              <a:ext cx="23357534" cy="1560840"/>
            </a:xfrm>
            <a:prstGeom prst="rect">
              <a:avLst/>
            </a:prstGeom>
          </p:spPr>
          <p:txBody>
            <a:bodyPr anchor="t" rtlCol="false" tIns="0" lIns="0" bIns="0" rIns="0">
              <a:spAutoFit/>
            </a:bodyPr>
            <a:lstStyle/>
            <a:p>
              <a:pPr algn="ctr">
                <a:lnSpc>
                  <a:spcPts val="9514"/>
                </a:lnSpc>
              </a:pPr>
              <a:r>
                <a:rPr lang="en-US" sz="7319">
                  <a:solidFill>
                    <a:srgbClr val="FFFFFF"/>
                  </a:solidFill>
                  <a:latin typeface="League Spartan"/>
                </a:rPr>
                <a:t>LOGISTIC AND FLEET MANAGEMENT</a:t>
              </a:r>
            </a:p>
          </p:txBody>
        </p:sp>
        <p:sp>
          <p:nvSpPr>
            <p:cNvPr name="TextBox 5" id="5"/>
            <p:cNvSpPr txBox="true"/>
            <p:nvPr/>
          </p:nvSpPr>
          <p:spPr>
            <a:xfrm rot="0">
              <a:off x="0" y="1606518"/>
              <a:ext cx="23357534" cy="9504263"/>
            </a:xfrm>
            <a:prstGeom prst="rect">
              <a:avLst/>
            </a:prstGeom>
          </p:spPr>
          <p:txBody>
            <a:bodyPr anchor="t" rtlCol="false" tIns="0" lIns="0" bIns="0" rIns="0">
              <a:spAutoFit/>
            </a:bodyPr>
            <a:lstStyle/>
            <a:p>
              <a:pPr algn="just">
                <a:lnSpc>
                  <a:spcPts val="7093"/>
                </a:lnSpc>
              </a:pPr>
              <a:r>
                <a:rPr lang="en-US" sz="5067">
                  <a:solidFill>
                    <a:srgbClr val="FFFFFF"/>
                  </a:solidFill>
                  <a:latin typeface="Sanchez"/>
                </a:rPr>
                <a:t>The Internet of Things, with a wide range of smart sensors, allows engineers to build a more effective emergency response system for factories, schools, hospitals, airports, and any other public gathering places. Any emergency situations like a fire outbreak or flooding will be automatically detected using sensors, and this information is shared with responsible work groups in real time.</a:t>
              </a:r>
            </a:p>
          </p:txBody>
        </p:sp>
      </p:gr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384925" y="1028700"/>
            <a:ext cx="17518151" cy="7743152"/>
            <a:chOff x="0" y="0"/>
            <a:chExt cx="23357534" cy="10324203"/>
          </a:xfrm>
        </p:grpSpPr>
        <p:sp>
          <p:nvSpPr>
            <p:cNvPr name="TextBox 4" id="4"/>
            <p:cNvSpPr txBox="true"/>
            <p:nvPr/>
          </p:nvSpPr>
          <p:spPr>
            <a:xfrm rot="0">
              <a:off x="0" y="-76200"/>
              <a:ext cx="23357534" cy="3169415"/>
            </a:xfrm>
            <a:prstGeom prst="rect">
              <a:avLst/>
            </a:prstGeom>
          </p:spPr>
          <p:txBody>
            <a:bodyPr anchor="t" rtlCol="false" tIns="0" lIns="0" bIns="0" rIns="0">
              <a:spAutoFit/>
            </a:bodyPr>
            <a:lstStyle/>
            <a:p>
              <a:pPr algn="ctr">
                <a:lnSpc>
                  <a:spcPts val="9514"/>
                </a:lnSpc>
              </a:pPr>
              <a:r>
                <a:rPr lang="en-US" sz="7319">
                  <a:solidFill>
                    <a:srgbClr val="FFFFFF"/>
                  </a:solidFill>
                  <a:latin typeface="League Spartan"/>
                </a:rPr>
                <a:t>SMART GRIDS AND ENERGY MANAGEMENT</a:t>
              </a:r>
            </a:p>
          </p:txBody>
        </p:sp>
        <p:sp>
          <p:nvSpPr>
            <p:cNvPr name="TextBox 5" id="5"/>
            <p:cNvSpPr txBox="true"/>
            <p:nvPr/>
          </p:nvSpPr>
          <p:spPr>
            <a:xfrm rot="0">
              <a:off x="0" y="3215094"/>
              <a:ext cx="23357534" cy="7109109"/>
            </a:xfrm>
            <a:prstGeom prst="rect">
              <a:avLst/>
            </a:prstGeom>
          </p:spPr>
          <p:txBody>
            <a:bodyPr anchor="t" rtlCol="false" tIns="0" lIns="0" bIns="0" rIns="0">
              <a:spAutoFit/>
            </a:bodyPr>
            <a:lstStyle/>
            <a:p>
              <a:pPr algn="just">
                <a:lnSpc>
                  <a:spcPts val="7093"/>
                </a:lnSpc>
              </a:pPr>
              <a:r>
                <a:rPr lang="en-US" sz="5067">
                  <a:solidFill>
                    <a:srgbClr val="FFFFFF"/>
                  </a:solidFill>
                  <a:latin typeface="Sanchez"/>
                </a:rPr>
                <a:t>The smart</a:t>
              </a:r>
              <a:r>
                <a:rPr lang="en-US" sz="5067" u="sng">
                  <a:solidFill>
                    <a:srgbClr val="FFFFFF"/>
                  </a:solidFill>
                  <a:latin typeface="Sanchez"/>
                  <a:hlinkClick r:id="rId3" tooltip="https://www.webnms.com/iot/smart-power-grid.html"/>
                </a:rPr>
                <a:t> grid</a:t>
              </a:r>
              <a:r>
                <a:rPr lang="en-US" sz="5067">
                  <a:solidFill>
                    <a:srgbClr val="FFFFFF"/>
                  </a:solidFill>
                  <a:latin typeface="Sanchez"/>
                </a:rPr>
                <a:t> concept is an enhancement of existing power grids with sensors deployed on the transmission lines and individual customer outlets. These sensors help to notify of any failure or abnormality in the line and understand the nature of usage and behavior patterns over time.</a:t>
              </a:r>
            </a:p>
          </p:txBody>
        </p:sp>
      </p:gr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grpSp>
        <p:nvGrpSpPr>
          <p:cNvPr name="Group 3" id="3"/>
          <p:cNvGrpSpPr/>
          <p:nvPr/>
        </p:nvGrpSpPr>
        <p:grpSpPr>
          <a:xfrm rot="0">
            <a:off x="384925" y="2235132"/>
            <a:ext cx="17518151" cy="6536721"/>
            <a:chOff x="0" y="0"/>
            <a:chExt cx="23357534" cy="8715628"/>
          </a:xfrm>
        </p:grpSpPr>
        <p:sp>
          <p:nvSpPr>
            <p:cNvPr name="TextBox 4" id="4"/>
            <p:cNvSpPr txBox="true"/>
            <p:nvPr/>
          </p:nvSpPr>
          <p:spPr>
            <a:xfrm rot="0">
              <a:off x="0" y="-76200"/>
              <a:ext cx="23357534" cy="1560840"/>
            </a:xfrm>
            <a:prstGeom prst="rect">
              <a:avLst/>
            </a:prstGeom>
          </p:spPr>
          <p:txBody>
            <a:bodyPr anchor="t" rtlCol="false" tIns="0" lIns="0" bIns="0" rIns="0">
              <a:spAutoFit/>
            </a:bodyPr>
            <a:lstStyle/>
            <a:p>
              <a:pPr algn="ctr">
                <a:lnSpc>
                  <a:spcPts val="9514"/>
                </a:lnSpc>
              </a:pPr>
              <a:r>
                <a:rPr lang="en-US" sz="7319">
                  <a:solidFill>
                    <a:srgbClr val="FFFFFF"/>
                  </a:solidFill>
                  <a:latin typeface="League Spartan"/>
                </a:rPr>
                <a:t>BIG DATA ANALYTICS</a:t>
              </a:r>
            </a:p>
          </p:txBody>
        </p:sp>
        <p:sp>
          <p:nvSpPr>
            <p:cNvPr name="TextBox 5" id="5"/>
            <p:cNvSpPr txBox="true"/>
            <p:nvPr/>
          </p:nvSpPr>
          <p:spPr>
            <a:xfrm rot="0">
              <a:off x="0" y="1606518"/>
              <a:ext cx="23357534" cy="7109109"/>
            </a:xfrm>
            <a:prstGeom prst="rect">
              <a:avLst/>
            </a:prstGeom>
          </p:spPr>
          <p:txBody>
            <a:bodyPr anchor="t" rtlCol="false" tIns="0" lIns="0" bIns="0" rIns="0">
              <a:spAutoFit/>
            </a:bodyPr>
            <a:lstStyle/>
            <a:p>
              <a:pPr algn="just">
                <a:lnSpc>
                  <a:spcPts val="7093"/>
                </a:lnSpc>
              </a:pPr>
              <a:r>
                <a:rPr lang="en-US" sz="5067">
                  <a:solidFill>
                    <a:srgbClr val="FFFFFF"/>
                  </a:solidFill>
                  <a:latin typeface="Sanchez"/>
                </a:rPr>
                <a:t>One of the basic components of big data analytics is the data itself; many organizations consider data as the most valuable asset to grow their business strategies. The source of data could be from anywhere, like machines, the environment, plants, people or even animals.</a:t>
              </a:r>
            </a:p>
          </p:txBody>
        </p:sp>
      </p:gr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2863414" y="4383905"/>
            <a:ext cx="12561172" cy="1604916"/>
          </a:xfrm>
          <a:prstGeom prst="rect">
            <a:avLst/>
          </a:prstGeom>
        </p:spPr>
        <p:txBody>
          <a:bodyPr anchor="t" rtlCol="false" tIns="0" lIns="0" bIns="0" rIns="0">
            <a:spAutoFit/>
          </a:bodyPr>
          <a:lstStyle/>
          <a:p>
            <a:pPr algn="ctr">
              <a:lnSpc>
                <a:spcPts val="12594"/>
              </a:lnSpc>
            </a:pPr>
            <a:r>
              <a:rPr lang="en-US" sz="11145">
                <a:solidFill>
                  <a:srgbClr val="FFFFFF"/>
                </a:solidFill>
                <a:latin typeface="League Spartan"/>
              </a:rPr>
              <a:t>THANK YOU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12558" t="0" r="6774" b="0"/>
          <a:stretch>
            <a:fillRect/>
          </a:stretch>
        </p:blipFill>
        <p:spPr>
          <a:xfrm flipH="false" flipV="false">
            <a:off x="0" y="0"/>
            <a:ext cx="18288000" cy="10287000"/>
          </a:xfrm>
          <a:prstGeom prst="rect">
            <a:avLst/>
          </a:prstGeom>
        </p:spPr>
      </p:pic>
      <p:sp>
        <p:nvSpPr>
          <p:cNvPr name="TextBox 3" id="3"/>
          <p:cNvSpPr txBox="true"/>
          <p:nvPr/>
        </p:nvSpPr>
        <p:spPr>
          <a:xfrm rot="0">
            <a:off x="1028700" y="1254582"/>
            <a:ext cx="6639706" cy="2064296"/>
          </a:xfrm>
          <a:prstGeom prst="rect">
            <a:avLst/>
          </a:prstGeom>
        </p:spPr>
        <p:txBody>
          <a:bodyPr anchor="t" rtlCol="false" tIns="0" lIns="0" bIns="0" rIns="0">
            <a:spAutoFit/>
          </a:bodyPr>
          <a:lstStyle/>
          <a:p>
            <a:pPr>
              <a:lnSpc>
                <a:spcPts val="8140"/>
              </a:lnSpc>
            </a:pPr>
            <a:r>
              <a:rPr lang="en-US" sz="7204">
                <a:solidFill>
                  <a:srgbClr val="FFFFFF"/>
                </a:solidFill>
                <a:latin typeface="Open Sauce SemiBold Bold"/>
              </a:rPr>
              <a:t>The Early 2000s</a:t>
            </a:r>
          </a:p>
        </p:txBody>
      </p:sp>
      <p:sp>
        <p:nvSpPr>
          <p:cNvPr name="TextBox 4" id="4"/>
          <p:cNvSpPr txBox="true"/>
          <p:nvPr/>
        </p:nvSpPr>
        <p:spPr>
          <a:xfrm rot="0">
            <a:off x="1028700" y="4778207"/>
            <a:ext cx="9342780" cy="2647950"/>
          </a:xfrm>
          <a:prstGeom prst="rect">
            <a:avLst/>
          </a:prstGeom>
        </p:spPr>
        <p:txBody>
          <a:bodyPr anchor="t" rtlCol="false" tIns="0" lIns="0" bIns="0" rIns="0">
            <a:spAutoFit/>
          </a:bodyPr>
          <a:lstStyle/>
          <a:p>
            <a:pPr>
              <a:lnSpc>
                <a:spcPts val="4200"/>
              </a:lnSpc>
            </a:pPr>
            <a:r>
              <a:rPr lang="en-US" sz="3000">
                <a:solidFill>
                  <a:srgbClr val="FFFFFF"/>
                </a:solidFill>
                <a:latin typeface="Open Sans Bold"/>
              </a:rPr>
              <a:t>The Ring doorbell was developed in 2011 by Jamie Siminoff because he wanted to see who was at his door while he was in the garage, working. He couldn’t hear the doorbell from the garage and kept missing deliveries.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0" r="0" b="0"/>
          <a:stretch>
            <a:fillRect/>
          </a:stretch>
        </p:blipFill>
        <p:spPr>
          <a:xfrm flipH="true" flipV="false">
            <a:off x="0" y="0"/>
            <a:ext cx="18288000" cy="10287000"/>
          </a:xfrm>
          <a:prstGeom prst="rect">
            <a:avLst/>
          </a:prstGeom>
        </p:spPr>
      </p:pic>
      <p:sp>
        <p:nvSpPr>
          <p:cNvPr name="TextBox 3" id="3"/>
          <p:cNvSpPr txBox="true"/>
          <p:nvPr/>
        </p:nvSpPr>
        <p:spPr>
          <a:xfrm rot="0">
            <a:off x="10771944" y="611791"/>
            <a:ext cx="6487356" cy="2064296"/>
          </a:xfrm>
          <a:prstGeom prst="rect">
            <a:avLst/>
          </a:prstGeom>
        </p:spPr>
        <p:txBody>
          <a:bodyPr anchor="t" rtlCol="false" tIns="0" lIns="0" bIns="0" rIns="0">
            <a:spAutoFit/>
          </a:bodyPr>
          <a:lstStyle/>
          <a:p>
            <a:pPr algn="r">
              <a:lnSpc>
                <a:spcPts val="8140"/>
              </a:lnSpc>
            </a:pPr>
            <a:r>
              <a:rPr lang="en-US" sz="7204">
                <a:solidFill>
                  <a:srgbClr val="FFFFFF"/>
                </a:solidFill>
                <a:latin typeface="Open Sauce SemiBold Bold"/>
              </a:rPr>
              <a:t>IoT Getting Smarter</a:t>
            </a:r>
          </a:p>
        </p:txBody>
      </p:sp>
      <p:sp>
        <p:nvSpPr>
          <p:cNvPr name="TextBox 4" id="4"/>
          <p:cNvSpPr txBox="true"/>
          <p:nvPr/>
        </p:nvSpPr>
        <p:spPr>
          <a:xfrm rot="0">
            <a:off x="12042844" y="3014334"/>
            <a:ext cx="5445926" cy="1785747"/>
          </a:xfrm>
          <a:prstGeom prst="rect">
            <a:avLst/>
          </a:prstGeom>
        </p:spPr>
        <p:txBody>
          <a:bodyPr anchor="t" rtlCol="false" tIns="0" lIns="0" bIns="0" rIns="0">
            <a:spAutoFit/>
          </a:bodyPr>
          <a:lstStyle/>
          <a:p>
            <a:pPr>
              <a:lnSpc>
                <a:spcPts val="2898"/>
              </a:lnSpc>
            </a:pPr>
            <a:r>
              <a:rPr lang="en-US" sz="2070">
                <a:solidFill>
                  <a:srgbClr val="FFFFFF"/>
                </a:solidFill>
                <a:latin typeface="Open Sans Bold"/>
              </a:rPr>
              <a:t>“</a:t>
            </a:r>
            <a:r>
              <a:rPr lang="en-US" sz="2070" u="sng">
                <a:solidFill>
                  <a:srgbClr val="FFFFFF"/>
                </a:solidFill>
                <a:latin typeface="Open Sans Bold"/>
                <a:hlinkClick r:id="rId3" tooltip="https://www.dataversity.net/big-data-use-cases-developing-smarter-world/"/>
              </a:rPr>
              <a:t>Smart cities</a:t>
            </a:r>
            <a:r>
              <a:rPr lang="en-US" sz="2070">
                <a:solidFill>
                  <a:srgbClr val="FFFFFF"/>
                </a:solidFill>
                <a:latin typeface="Open Sans Bold"/>
              </a:rPr>
              <a:t>” can use the IoT to reduce waste and maximize the efficient use of energy. The IoT can also be used to streamline traffic flows and locate available parking.</a:t>
            </a:r>
          </a:p>
        </p:txBody>
      </p:sp>
      <p:sp>
        <p:nvSpPr>
          <p:cNvPr name="TextBox 5" id="5"/>
          <p:cNvSpPr txBox="true"/>
          <p:nvPr/>
        </p:nvSpPr>
        <p:spPr>
          <a:xfrm rot="0">
            <a:off x="12042844" y="5142981"/>
            <a:ext cx="5509528" cy="4749228"/>
          </a:xfrm>
          <a:prstGeom prst="rect">
            <a:avLst/>
          </a:prstGeom>
        </p:spPr>
        <p:txBody>
          <a:bodyPr anchor="t" rtlCol="false" tIns="0" lIns="0" bIns="0" rIns="0">
            <a:spAutoFit/>
          </a:bodyPr>
          <a:lstStyle/>
          <a:p>
            <a:pPr>
              <a:lnSpc>
                <a:spcPts val="2891"/>
              </a:lnSpc>
            </a:pPr>
            <a:r>
              <a:rPr lang="en-US" sz="2065">
                <a:solidFill>
                  <a:srgbClr val="FFFFFF"/>
                </a:solidFill>
                <a:latin typeface="Open Sans Bold"/>
              </a:rPr>
              <a:t>In 2012, The Swiss Federal Office of Energy started a pilot program called “Smart City Switzerland.” They brought representatives from universities, business, and public administration together to discuss new ideas for the urban environment. Smart City Switzerland has over sixty projects underway and supports new scientific partnerships and innovation. (Smart City Switzerland has evolved into something quite impressive.)</a:t>
            </a:r>
          </a:p>
          <a:p>
            <a:pPr>
              <a:lnSpc>
                <a:spcPts val="2891"/>
              </a:lnSpc>
            </a:pP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6" r="0" b="7786"/>
          <a:stretch>
            <a:fillRect/>
          </a:stretch>
        </p:blipFill>
        <p:spPr>
          <a:xfrm flipH="true" flipV="false">
            <a:off x="0" y="0"/>
            <a:ext cx="18288000" cy="10287000"/>
          </a:xfrm>
          <a:prstGeom prst="rect">
            <a:avLst/>
          </a:prstGeom>
        </p:spPr>
      </p:pic>
      <p:sp>
        <p:nvSpPr>
          <p:cNvPr name="TextBox 3" id="3"/>
          <p:cNvSpPr txBox="true"/>
          <p:nvPr/>
        </p:nvSpPr>
        <p:spPr>
          <a:xfrm rot="0">
            <a:off x="1028700" y="1288224"/>
            <a:ext cx="10612077" cy="3092996"/>
          </a:xfrm>
          <a:prstGeom prst="rect">
            <a:avLst/>
          </a:prstGeom>
        </p:spPr>
        <p:txBody>
          <a:bodyPr anchor="t" rtlCol="false" tIns="0" lIns="0" bIns="0" rIns="0">
            <a:spAutoFit/>
          </a:bodyPr>
          <a:lstStyle/>
          <a:p>
            <a:pPr>
              <a:lnSpc>
                <a:spcPts val="8140"/>
              </a:lnSpc>
            </a:pPr>
            <a:r>
              <a:rPr lang="en-US" sz="7204">
                <a:solidFill>
                  <a:srgbClr val="FFFFFF"/>
                </a:solidFill>
                <a:latin typeface="Open Sauce SemiBold Bold"/>
              </a:rPr>
              <a:t>The Industrial Internet of Things (IIoT)</a:t>
            </a:r>
          </a:p>
          <a:p>
            <a:pPr>
              <a:lnSpc>
                <a:spcPts val="8140"/>
              </a:lnSpc>
            </a:pPr>
          </a:p>
        </p:txBody>
      </p:sp>
      <p:sp>
        <p:nvSpPr>
          <p:cNvPr name="TextBox 4" id="4"/>
          <p:cNvSpPr txBox="true"/>
          <p:nvPr/>
        </p:nvSpPr>
        <p:spPr>
          <a:xfrm rot="0">
            <a:off x="1028700" y="3585917"/>
            <a:ext cx="9561179" cy="4781550"/>
          </a:xfrm>
          <a:prstGeom prst="rect">
            <a:avLst/>
          </a:prstGeom>
        </p:spPr>
        <p:txBody>
          <a:bodyPr anchor="t" rtlCol="false" tIns="0" lIns="0" bIns="0" rIns="0">
            <a:spAutoFit/>
          </a:bodyPr>
          <a:lstStyle/>
          <a:p>
            <a:pPr>
              <a:lnSpc>
                <a:spcPts val="4200"/>
              </a:lnSpc>
            </a:pPr>
            <a:r>
              <a:rPr lang="en-US" sz="3000">
                <a:solidFill>
                  <a:srgbClr val="FFFFFF"/>
                </a:solidFill>
                <a:latin typeface="Open Sans Bold"/>
              </a:rPr>
              <a:t>The Industrial Internet of Things (IIoT) is an extension of the IoT, and uses actuators and smart sensors, which are networked together with a company’s industrial applications. The goal is to give industries greater efficiency and reliability. The IIoT includes robotics and software-defined production processes.</a:t>
            </a:r>
          </a:p>
          <a:p>
            <a:pPr>
              <a:lnSpc>
                <a:spcPts val="4200"/>
              </a:lnSpc>
            </a:pPr>
          </a:p>
          <a:p>
            <a:pPr>
              <a:lnSpc>
                <a:spcPts val="4200"/>
              </a:lnSpc>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srcRect l="0" t="7783" r="0" b="7783"/>
          <a:stretch>
            <a:fillRect/>
          </a:stretch>
        </p:blipFill>
        <p:spPr>
          <a:xfrm flipH="false" flipV="false">
            <a:off x="0" y="0"/>
            <a:ext cx="18288000" cy="10287000"/>
          </a:xfrm>
          <a:prstGeom prst="rect">
            <a:avLst/>
          </a:prstGeom>
        </p:spPr>
      </p:pic>
      <p:sp>
        <p:nvSpPr>
          <p:cNvPr name="TextBox 3" id="3"/>
          <p:cNvSpPr txBox="true"/>
          <p:nvPr/>
        </p:nvSpPr>
        <p:spPr>
          <a:xfrm rot="0">
            <a:off x="8238322" y="1076325"/>
            <a:ext cx="9020978" cy="2577503"/>
          </a:xfrm>
          <a:prstGeom prst="rect">
            <a:avLst/>
          </a:prstGeom>
        </p:spPr>
        <p:txBody>
          <a:bodyPr anchor="t" rtlCol="false" tIns="0" lIns="0" bIns="0" rIns="0">
            <a:spAutoFit/>
          </a:bodyPr>
          <a:lstStyle/>
          <a:p>
            <a:pPr algn="ctr">
              <a:lnSpc>
                <a:spcPts val="6784"/>
              </a:lnSpc>
            </a:pPr>
            <a:r>
              <a:rPr lang="en-US" sz="6004">
                <a:solidFill>
                  <a:srgbClr val="FFFFFF"/>
                </a:solidFill>
                <a:latin typeface="Open Sauce SemiBold Bold"/>
              </a:rPr>
              <a:t>The Internet of Things Becomes a Part of Life</a:t>
            </a:r>
          </a:p>
          <a:p>
            <a:pPr algn="ctr">
              <a:lnSpc>
                <a:spcPts val="6784"/>
              </a:lnSpc>
            </a:pPr>
          </a:p>
        </p:txBody>
      </p:sp>
      <p:sp>
        <p:nvSpPr>
          <p:cNvPr name="TextBox 4" id="4"/>
          <p:cNvSpPr txBox="true"/>
          <p:nvPr/>
        </p:nvSpPr>
        <p:spPr>
          <a:xfrm rot="0">
            <a:off x="9589800" y="3427171"/>
            <a:ext cx="6318021" cy="3007995"/>
          </a:xfrm>
          <a:prstGeom prst="rect">
            <a:avLst/>
          </a:prstGeom>
        </p:spPr>
        <p:txBody>
          <a:bodyPr anchor="t" rtlCol="false" tIns="0" lIns="0" bIns="0" rIns="0">
            <a:spAutoFit/>
          </a:bodyPr>
          <a:lstStyle/>
          <a:p>
            <a:pPr>
              <a:lnSpc>
                <a:spcPts val="3390"/>
              </a:lnSpc>
            </a:pPr>
            <a:r>
              <a:rPr lang="en-US" sz="3000">
                <a:solidFill>
                  <a:srgbClr val="FFFFFF"/>
                </a:solidFill>
                <a:latin typeface="Open Sauce SemiBold Bold"/>
              </a:rPr>
              <a:t>By the year 2013, the IoT had become a system using multiple technologies, ranging from the Internet to wireless communication and from micro-electromechanical systems (MEMS) to embedded systems.</a:t>
            </a:r>
          </a:p>
        </p:txBody>
      </p:sp>
      <p:sp>
        <p:nvSpPr>
          <p:cNvPr name="TextBox 5" id="5"/>
          <p:cNvSpPr txBox="true"/>
          <p:nvPr/>
        </p:nvSpPr>
        <p:spPr>
          <a:xfrm rot="0">
            <a:off x="9589800" y="6755765"/>
            <a:ext cx="6318021" cy="864870"/>
          </a:xfrm>
          <a:prstGeom prst="rect">
            <a:avLst/>
          </a:prstGeom>
        </p:spPr>
        <p:txBody>
          <a:bodyPr anchor="t" rtlCol="false" tIns="0" lIns="0" bIns="0" rIns="0">
            <a:spAutoFit/>
          </a:bodyPr>
          <a:lstStyle/>
          <a:p>
            <a:pPr marL="647700" indent="-323850" lvl="1">
              <a:lnSpc>
                <a:spcPts val="3390"/>
              </a:lnSpc>
              <a:buFont typeface="Arial"/>
              <a:buChar char="•"/>
            </a:pPr>
            <a:r>
              <a:rPr lang="en-US" sz="3000">
                <a:solidFill>
                  <a:srgbClr val="FFFFFF"/>
                </a:solidFill>
                <a:latin typeface="Open Sauce SemiBold Bold"/>
              </a:rPr>
              <a:t>Heart Monitor Implant</a:t>
            </a:r>
          </a:p>
          <a:p>
            <a:pPr marL="647700" indent="-323850" lvl="1">
              <a:lnSpc>
                <a:spcPts val="3390"/>
              </a:lnSpc>
              <a:buFont typeface="Arial"/>
              <a:buChar char="•"/>
            </a:pPr>
            <a:r>
              <a:rPr lang="en-US" sz="3000">
                <a:solidFill>
                  <a:srgbClr val="FFFFFF"/>
                </a:solidFill>
                <a:latin typeface="Open Sauce SemiBold Bold"/>
              </a:rPr>
              <a:t>Biochip Transponder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171B9B26FECBE44FBA8DE45A646B2DF7" ma:contentTypeVersion="5" ma:contentTypeDescription="Create a new document." ma:contentTypeScope="" ma:versionID="98236c9a2595bff40e2c843ebedbf0d2">
  <xsd:schema xmlns:xsd="http://www.w3.org/2001/XMLSchema" xmlns:xs="http://www.w3.org/2001/XMLSchema" xmlns:p="http://schemas.microsoft.com/office/2006/metadata/properties" xmlns:ns2="53a60449-74df-479d-8857-1dfcbcb61845" targetNamespace="http://schemas.microsoft.com/office/2006/metadata/properties" ma:root="true" ma:fieldsID="685250ef23f9c18dab7989f488e44c91" ns2:_="">
    <xsd:import namespace="53a60449-74df-479d-8857-1dfcbcb61845"/>
    <xsd:element name="properties">
      <xsd:complexType>
        <xsd:sequence>
          <xsd:element name="documentManagement">
            <xsd:complexType>
              <xsd:all>
                <xsd:element ref="ns2:ReferenceId" minOccurs="0"/>
                <xsd:element ref="ns2:MediaServiceMetadata" minOccurs="0"/>
                <xsd:element ref="ns2:MediaServiceFastMetadata" minOccurs="0"/>
                <xsd:element ref="ns2:MediaServiceDateTaken"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53a60449-74df-479d-8857-1dfcbcb61845" elementFormDefault="qualified">
    <xsd:import namespace="http://schemas.microsoft.com/office/2006/documentManagement/types"/>
    <xsd:import namespace="http://schemas.microsoft.com/office/infopath/2007/PartnerControls"/>
    <xsd:element name="ReferenceId" ma:index="8" nillable="true" ma:displayName="ReferenceId" ma:indexed="true" ma:internalName="ReferenceId">
      <xsd:simpleType>
        <xsd:restriction base="dms:Text"/>
      </xsd:simpleType>
    </xsd:element>
    <xsd:element name="MediaServiceMetadata" ma:index="9" nillable="true" ma:displayName="MediaServiceMetadata" ma:hidden="true" ma:internalName="MediaServiceMetadata" ma:readOnly="true">
      <xsd:simpleType>
        <xsd:restriction base="dms:Note"/>
      </xsd:simpleType>
    </xsd:element>
    <xsd:element name="MediaServiceFastMetadata" ma:index="10" nillable="true" ma:displayName="MediaServiceFastMetadata" ma:hidden="true" ma:internalName="MediaServiceFastMetadata"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LengthInSeconds" ma:index="12"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E7F1FBFC-F004-4671-93AE-B1148495B9FE}"/>
</file>

<file path=customXml/itemProps2.xml><?xml version="1.0" encoding="utf-8"?>
<ds:datastoreItem xmlns:ds="http://schemas.openxmlformats.org/officeDocument/2006/customXml" ds:itemID="{CDA4F5BD-EAF7-45C7-8A90-91E4F62E1A6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DAFkoROgCrA</dc:identifier>
  <dcterms:modified xsi:type="dcterms:W3CDTF">2011-08-01T06:04:30Z</dcterms:modified>
  <cp:revision>1</cp:revision>
  <dc:title>Internet of Things (IOT)</dc:title>
</cp:coreProperties>
</file>